
<file path=[Content_Types].xml><?xml version="1.0" encoding="utf-8"?>
<Types xmlns="http://schemas.openxmlformats.org/package/2006/content-types">
  <Override PartName="/ppt/drawings/drawing1.xml" ContentType="application/vnd.openxmlformats-officedocument.drawingml.chartshapes+xml"/>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drawings/drawing2.xml" ContentType="application/vnd.openxmlformats-officedocument.drawingml.chartshapes+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charts/chart1.xml" ContentType="application/vnd.openxmlformats-officedocument.drawingml.char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drawings/drawing3.xml" ContentType="application/vnd.openxmlformats-officedocument.drawingml.chartshapes+xml"/>
  <Override PartName="/ppt/slides/slide16.xml" ContentType="application/vnd.openxmlformats-officedocument.presentationml.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charts/chart3.xml" ContentType="application/vnd.openxmlformats-officedocument.drawingml.chart+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280" r:id="rId2"/>
    <p:sldId id="263" r:id="rId3"/>
    <p:sldId id="259" r:id="rId4"/>
    <p:sldId id="260" r:id="rId5"/>
    <p:sldId id="261" r:id="rId6"/>
    <p:sldId id="269" r:id="rId7"/>
    <p:sldId id="267" r:id="rId8"/>
    <p:sldId id="257" r:id="rId9"/>
    <p:sldId id="265" r:id="rId10"/>
    <p:sldId id="258" r:id="rId11"/>
    <p:sldId id="274" r:id="rId12"/>
    <p:sldId id="286" r:id="rId13"/>
    <p:sldId id="277" r:id="rId14"/>
    <p:sldId id="276" r:id="rId15"/>
    <p:sldId id="278" r:id="rId16"/>
    <p:sldId id="285" r:id="rId17"/>
    <p:sldId id="273" r:id="rId18"/>
    <p:sldId id="270" r:id="rId19"/>
    <p:sldId id="271" r:id="rId20"/>
    <p:sldId id="272" r:id="rId21"/>
    <p:sldId id="256" r:id="rId22"/>
    <p:sldId id="266" r:id="rId23"/>
    <p:sldId id="287" r:id="rId24"/>
    <p:sldId id="282" r:id="rId25"/>
    <p:sldId id="283" r:id="rId26"/>
    <p:sldId id="284" r:id="rId27"/>
    <p:sldId id="281" r:id="rId28"/>
    <p:sldId id="26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horzBarState="maximized">
    <p:restoredLeft sz="15620"/>
    <p:restoredTop sz="94660"/>
  </p:normalViewPr>
  <p:slideViewPr>
    <p:cSldViewPr snapToGrid="0" snapToObjects="1">
      <p:cViewPr>
        <p:scale>
          <a:sx n="100" d="100"/>
          <a:sy n="100" d="100"/>
        </p:scale>
        <p:origin x="-2456" y="-14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Kamichan:Users:Ian:Documents:Personal:FAOplnproject:Reportdrafts:Excel%20Sheets:Reportgraphs&amp;tables.xls"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Kamichan:Users:Ian:Documents:Personal:FAOplnproject:Reportdrafts:Excel%20Sheets:Reportgraphs&amp;tables.xls"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Kamichan:Users:Ian:Documents:Personal:FAOplnproject:Reportdrafts:Excel%20Sheets:Reportgraphs&amp;tables.xls" TargetMode="External"/><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102449888641425"/>
          <c:y val="0.092592662363057"/>
          <c:w val="0.861915367483296"/>
          <c:h val="0.799383318401058"/>
        </c:manualLayout>
      </c:layout>
      <c:lineChart>
        <c:grouping val="standard"/>
        <c:ser>
          <c:idx val="1"/>
          <c:order val="0"/>
          <c:tx>
            <c:strRef>
              <c:f>'Fig3.2ActualGlobalWoodSupply'!$D$8</c:f>
              <c:strCache>
                <c:ptCount val="1"/>
                <c:pt idx="0">
                  <c:v>Industrial roundwood - actual</c:v>
                </c:pt>
              </c:strCache>
            </c:strRef>
          </c:tx>
          <c:spPr>
            <a:ln w="12700">
              <a:solidFill>
                <a:srgbClr val="FF00FF"/>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'Fig3.2ActualGlobalWoodSupply'!$D$9:$D$59</c:f>
              <c:numCache>
                <c:formatCode>0.00</c:formatCode>
                <c:ptCount val="51"/>
                <c:pt idx="0">
                  <c:v>1446.095939</c:v>
                </c:pt>
                <c:pt idx="1">
                  <c:v>1412.240997</c:v>
                </c:pt>
                <c:pt idx="2">
                  <c:v>1372.436547</c:v>
                </c:pt>
                <c:pt idx="3">
                  <c:v>1456.146423</c:v>
                </c:pt>
                <c:pt idx="4">
                  <c:v>1521.950163</c:v>
                </c:pt>
                <c:pt idx="5">
                  <c:v>1521.116391</c:v>
                </c:pt>
                <c:pt idx="6">
                  <c:v>1589.880731</c:v>
                </c:pt>
                <c:pt idx="7">
                  <c:v>1648.389071</c:v>
                </c:pt>
                <c:pt idx="8">
                  <c:v>1668.156429</c:v>
                </c:pt>
                <c:pt idx="9">
                  <c:v>1695.343589</c:v>
                </c:pt>
                <c:pt idx="10">
                  <c:v>1696.439639</c:v>
                </c:pt>
                <c:pt idx="11">
                  <c:v>1557.033295</c:v>
                </c:pt>
                <c:pt idx="12">
                  <c:v>1495.941723</c:v>
                </c:pt>
                <c:pt idx="13">
                  <c:v>1474.132057</c:v>
                </c:pt>
                <c:pt idx="14">
                  <c:v>1474.720557</c:v>
                </c:pt>
                <c:pt idx="15">
                  <c:v>1515.214103</c:v>
                </c:pt>
                <c:pt idx="16">
                  <c:v>1487.432792</c:v>
                </c:pt>
                <c:pt idx="17">
                  <c:v>1532.198788</c:v>
                </c:pt>
                <c:pt idx="18">
                  <c:v>1498.436817</c:v>
                </c:pt>
                <c:pt idx="19">
                  <c:v>1548.024386</c:v>
                </c:pt>
                <c:pt idx="20">
                  <c:v>1608.075933</c:v>
                </c:pt>
                <c:pt idx="21">
                  <c:v>1525.703279</c:v>
                </c:pt>
                <c:pt idx="22">
                  <c:v>1558.998723</c:v>
                </c:pt>
                <c:pt idx="23">
                  <c:v>1603.424437</c:v>
                </c:pt>
                <c:pt idx="24">
                  <c:v>1657.188952</c:v>
                </c:pt>
                <c:pt idx="25">
                  <c:v>1701.960257</c:v>
                </c:pt>
                <c:pt idx="26">
                  <c:v>1634.752393</c:v>
                </c:pt>
                <c:pt idx="27">
                  <c:v>1705.227285</c:v>
                </c:pt>
              </c:numCache>
            </c:numRef>
          </c:val>
        </c:ser>
        <c:ser>
          <c:idx val="2"/>
          <c:order val="1"/>
          <c:tx>
            <c:strRef>
              <c:f>'Fig3.2ActualGlobalWoodSupply'!$E$8</c:f>
              <c:strCache>
                <c:ptCount val="1"/>
                <c:pt idx="0">
                  <c:v>Fuelwood - actual</c:v>
                </c:pt>
              </c:strCache>
            </c:strRef>
          </c:tx>
          <c:spPr>
            <a:ln w="12700">
              <a:solidFill>
                <a:srgbClr val="1FB714"/>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'Fig3.2ActualGlobalWoodSupply'!$E$9:$E$59</c:f>
              <c:numCache>
                <c:formatCode>0.00</c:formatCode>
                <c:ptCount val="51"/>
                <c:pt idx="0">
                  <c:v>1532.098596</c:v>
                </c:pt>
                <c:pt idx="1">
                  <c:v>1552.625944</c:v>
                </c:pt>
                <c:pt idx="2">
                  <c:v>1581.36142</c:v>
                </c:pt>
                <c:pt idx="3">
                  <c:v>1591.869325</c:v>
                </c:pt>
                <c:pt idx="4">
                  <c:v>1626.298176</c:v>
                </c:pt>
                <c:pt idx="5">
                  <c:v>1640.82318</c:v>
                </c:pt>
                <c:pt idx="6">
                  <c:v>1643.647562</c:v>
                </c:pt>
                <c:pt idx="7">
                  <c:v>1660.778534</c:v>
                </c:pt>
                <c:pt idx="8">
                  <c:v>1674.4306</c:v>
                </c:pt>
                <c:pt idx="9">
                  <c:v>1690.129563</c:v>
                </c:pt>
                <c:pt idx="10">
                  <c:v>1685.394531</c:v>
                </c:pt>
                <c:pt idx="11">
                  <c:v>1715.00754</c:v>
                </c:pt>
                <c:pt idx="12">
                  <c:v>1719.773389</c:v>
                </c:pt>
                <c:pt idx="13">
                  <c:v>1712.935974</c:v>
                </c:pt>
                <c:pt idx="14">
                  <c:v>1717.719692</c:v>
                </c:pt>
                <c:pt idx="15">
                  <c:v>1735.453066</c:v>
                </c:pt>
                <c:pt idx="16">
                  <c:v>1746.306913</c:v>
                </c:pt>
                <c:pt idx="17">
                  <c:v>1773.625542</c:v>
                </c:pt>
                <c:pt idx="18">
                  <c:v>1726.983471</c:v>
                </c:pt>
                <c:pt idx="19">
                  <c:v>1786.336202</c:v>
                </c:pt>
                <c:pt idx="20">
                  <c:v>1797.256364</c:v>
                </c:pt>
                <c:pt idx="21">
                  <c:v>1782.169223</c:v>
                </c:pt>
                <c:pt idx="22">
                  <c:v>1776.269147</c:v>
                </c:pt>
                <c:pt idx="23">
                  <c:v>1784.777663</c:v>
                </c:pt>
                <c:pt idx="24">
                  <c:v>1793.174792</c:v>
                </c:pt>
                <c:pt idx="25">
                  <c:v>1849.670025</c:v>
                </c:pt>
                <c:pt idx="26">
                  <c:v>1875.850119</c:v>
                </c:pt>
                <c:pt idx="27">
                  <c:v>1886.181995</c:v>
                </c:pt>
              </c:numCache>
            </c:numRef>
          </c:val>
        </c:ser>
        <c:ser>
          <c:idx val="3"/>
          <c:order val="2"/>
          <c:tx>
            <c:strRef>
              <c:f>'Fig3.2ActualGlobalWoodSupply'!$F$8</c:f>
              <c:strCache>
                <c:ptCount val="1"/>
                <c:pt idx="0">
                  <c:v>Industrial wood Sc 1</c:v>
                </c:pt>
              </c:strCache>
            </c:strRef>
          </c:tx>
          <c:spPr>
            <a:ln w="12700">
              <a:solidFill>
                <a:srgbClr val="DD0806"/>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'Fig3.2ActualGlobalWoodSupply'!$F$9:$F$59</c:f>
              <c:numCache>
                <c:formatCode>General</c:formatCode>
                <c:ptCount val="51"/>
                <c:pt idx="25" formatCode="0.00">
                  <c:v>1198.88440249609</c:v>
                </c:pt>
                <c:pt idx="26" formatCode="0.00">
                  <c:v>1181.749200250384</c:v>
                </c:pt>
                <c:pt idx="27" formatCode="0.00">
                  <c:v>1164.613998004678</c:v>
                </c:pt>
                <c:pt idx="28" formatCode="0.00">
                  <c:v>1147.478795758972</c:v>
                </c:pt>
                <c:pt idx="29" formatCode="0.00">
                  <c:v>1130.343593513266</c:v>
                </c:pt>
                <c:pt idx="30" formatCode="0.00">
                  <c:v>1113.20839126756</c:v>
                </c:pt>
                <c:pt idx="31" formatCode="0.00">
                  <c:v>1140.032747011654</c:v>
                </c:pt>
                <c:pt idx="32" formatCode="0.00">
                  <c:v>1166.857102755748</c:v>
                </c:pt>
                <c:pt idx="33" formatCode="0.00">
                  <c:v>1193.681458499842</c:v>
                </c:pt>
                <c:pt idx="34" formatCode="0.00">
                  <c:v>1220.505814243936</c:v>
                </c:pt>
                <c:pt idx="35" formatCode="0.00">
                  <c:v>1247.33016998803</c:v>
                </c:pt>
                <c:pt idx="36" formatCode="0.00">
                  <c:v>1258.962970014854</c:v>
                </c:pt>
                <c:pt idx="37" formatCode="0.00">
                  <c:v>1270.595770041678</c:v>
                </c:pt>
                <c:pt idx="38" formatCode="0.00">
                  <c:v>1282.228570068502</c:v>
                </c:pt>
                <c:pt idx="39" formatCode="0.00">
                  <c:v>1293.861370095326</c:v>
                </c:pt>
                <c:pt idx="40" formatCode="0.00">
                  <c:v>1305.49417012215</c:v>
                </c:pt>
                <c:pt idx="41" formatCode="0.00">
                  <c:v>1309.445637301422</c:v>
                </c:pt>
                <c:pt idx="42" formatCode="0.00">
                  <c:v>1313.397104480694</c:v>
                </c:pt>
                <c:pt idx="43" formatCode="0.00">
                  <c:v>1317.348571659966</c:v>
                </c:pt>
                <c:pt idx="44" formatCode="0.00">
                  <c:v>1321.300038839238</c:v>
                </c:pt>
                <c:pt idx="45" formatCode="0.00">
                  <c:v>1325.25150601851</c:v>
                </c:pt>
                <c:pt idx="46" formatCode="0.00">
                  <c:v>1332.208010468764</c:v>
                </c:pt>
                <c:pt idx="47" formatCode="0.00">
                  <c:v>1339.164514919018</c:v>
                </c:pt>
                <c:pt idx="48" formatCode="0.00">
                  <c:v>1346.121019369272</c:v>
                </c:pt>
                <c:pt idx="49" formatCode="0.00">
                  <c:v>1353.077523819526</c:v>
                </c:pt>
                <c:pt idx="50" formatCode="0.00">
                  <c:v>1360.03402826978</c:v>
                </c:pt>
              </c:numCache>
            </c:numRef>
          </c:val>
        </c:ser>
        <c:ser>
          <c:idx val="4"/>
          <c:order val="3"/>
          <c:tx>
            <c:strRef>
              <c:f>'Fig3.2ActualGlobalWoodSupply'!$G$8</c:f>
              <c:strCache>
                <c:ptCount val="1"/>
                <c:pt idx="0">
                  <c:v>Industrial wood Sc 2</c:v>
                </c:pt>
              </c:strCache>
            </c:strRef>
          </c:tx>
          <c:spPr>
            <a:ln w="12700">
              <a:solidFill>
                <a:srgbClr val="800080"/>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'Fig3.2ActualGlobalWoodSupply'!$G$9:$G$59</c:f>
              <c:numCache>
                <c:formatCode>General</c:formatCode>
                <c:ptCount val="51"/>
                <c:pt idx="25" formatCode="0.00">
                  <c:v>1198.88440249609</c:v>
                </c:pt>
                <c:pt idx="26" formatCode="0.00">
                  <c:v>1181.749200840182</c:v>
                </c:pt>
                <c:pt idx="27" formatCode="0.00">
                  <c:v>1164.613999184274</c:v>
                </c:pt>
                <c:pt idx="28" formatCode="0.00">
                  <c:v>1147.478797528366</c:v>
                </c:pt>
                <c:pt idx="29" formatCode="0.00">
                  <c:v>1130.343595872458</c:v>
                </c:pt>
                <c:pt idx="30" formatCode="0.00">
                  <c:v>1113.20839421655</c:v>
                </c:pt>
                <c:pt idx="31" formatCode="0.00">
                  <c:v>1141.62298365117</c:v>
                </c:pt>
                <c:pt idx="32" formatCode="0.00">
                  <c:v>1170.03757308579</c:v>
                </c:pt>
                <c:pt idx="33" formatCode="0.00">
                  <c:v>1198.45216252041</c:v>
                </c:pt>
                <c:pt idx="34" formatCode="0.00">
                  <c:v>1226.86675195503</c:v>
                </c:pt>
                <c:pt idx="35" formatCode="0.00">
                  <c:v>1255.28134138965</c:v>
                </c:pt>
                <c:pt idx="36" formatCode="0.00">
                  <c:v>1269.392403310622</c:v>
                </c:pt>
                <c:pt idx="37" formatCode="0.00">
                  <c:v>1283.503465231594</c:v>
                </c:pt>
                <c:pt idx="38" formatCode="0.00">
                  <c:v>1297.614527152566</c:v>
                </c:pt>
                <c:pt idx="39" formatCode="0.00">
                  <c:v>1311.725589073538</c:v>
                </c:pt>
                <c:pt idx="40" formatCode="0.00">
                  <c:v>1325.83665099451</c:v>
                </c:pt>
                <c:pt idx="41" formatCode="0.00">
                  <c:v>1336.799245502912</c:v>
                </c:pt>
                <c:pt idx="42" formatCode="0.00">
                  <c:v>1347.761840011314</c:v>
                </c:pt>
                <c:pt idx="43" formatCode="0.00">
                  <c:v>1358.724434519715</c:v>
                </c:pt>
                <c:pt idx="44" formatCode="0.00">
                  <c:v>1369.687029028118</c:v>
                </c:pt>
                <c:pt idx="45" formatCode="0.00">
                  <c:v>1380.64962353652</c:v>
                </c:pt>
                <c:pt idx="46" formatCode="0.00">
                  <c:v>1393.928913170368</c:v>
                </c:pt>
                <c:pt idx="47" formatCode="0.00">
                  <c:v>1407.208202804216</c:v>
                </c:pt>
                <c:pt idx="48" formatCode="0.00">
                  <c:v>1420.487492438064</c:v>
                </c:pt>
                <c:pt idx="49" formatCode="0.00">
                  <c:v>1433.766782071912</c:v>
                </c:pt>
                <c:pt idx="50" formatCode="0.00">
                  <c:v>1447.04607170576</c:v>
                </c:pt>
              </c:numCache>
            </c:numRef>
          </c:val>
        </c:ser>
        <c:ser>
          <c:idx val="5"/>
          <c:order val="4"/>
          <c:tx>
            <c:strRef>
              <c:f>'Fig3.2ActualGlobalWoodSupply'!$H$8</c:f>
              <c:strCache>
                <c:ptCount val="1"/>
                <c:pt idx="0">
                  <c:v>Industrial wood Sc 3</c:v>
                </c:pt>
              </c:strCache>
            </c:strRef>
          </c:tx>
          <c:spPr>
            <a:ln w="12700">
              <a:solidFill>
                <a:srgbClr val="800000"/>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'Fig3.2ActualGlobalWoodSupply'!$H$9:$H$59</c:f>
              <c:numCache>
                <c:formatCode>General</c:formatCode>
                <c:ptCount val="51"/>
                <c:pt idx="25" formatCode="0.00">
                  <c:v>1198.88440249609</c:v>
                </c:pt>
                <c:pt idx="26" formatCode="0.00">
                  <c:v>1192.484718604064</c:v>
                </c:pt>
                <c:pt idx="27" formatCode="0.00">
                  <c:v>1186.085034712038</c:v>
                </c:pt>
                <c:pt idx="28" formatCode="0.00">
                  <c:v>1179.685350820012</c:v>
                </c:pt>
                <c:pt idx="29" formatCode="0.00">
                  <c:v>1173.285666927986</c:v>
                </c:pt>
                <c:pt idx="30" formatCode="0.00">
                  <c:v>1166.88598303596</c:v>
                </c:pt>
                <c:pt idx="31" formatCode="0.00">
                  <c:v>1207.5022969026</c:v>
                </c:pt>
                <c:pt idx="32" formatCode="0.00">
                  <c:v>1248.11861076924</c:v>
                </c:pt>
                <c:pt idx="33" formatCode="0.00">
                  <c:v>1288.73492463588</c:v>
                </c:pt>
                <c:pt idx="34" formatCode="0.00">
                  <c:v>1329.35123850252</c:v>
                </c:pt>
                <c:pt idx="35" formatCode="0.00">
                  <c:v>1369.96755236916</c:v>
                </c:pt>
                <c:pt idx="36" formatCode="0.00">
                  <c:v>1403.544768585242</c:v>
                </c:pt>
                <c:pt idx="37" formatCode="0.00">
                  <c:v>1437.121984801324</c:v>
                </c:pt>
                <c:pt idx="38" formatCode="0.00">
                  <c:v>1470.699201017406</c:v>
                </c:pt>
                <c:pt idx="39" formatCode="0.00">
                  <c:v>1504.276417233488</c:v>
                </c:pt>
                <c:pt idx="40" formatCode="0.00">
                  <c:v>1537.85363344957</c:v>
                </c:pt>
                <c:pt idx="41" formatCode="0.00">
                  <c:v>1567.21530695495</c:v>
                </c:pt>
                <c:pt idx="42" formatCode="0.00">
                  <c:v>1596.57698046033</c:v>
                </c:pt>
                <c:pt idx="43" formatCode="0.00">
                  <c:v>1625.93865396571</c:v>
                </c:pt>
                <c:pt idx="44" formatCode="0.00">
                  <c:v>1655.30032747109</c:v>
                </c:pt>
                <c:pt idx="45" formatCode="0.00">
                  <c:v>1684.66200097647</c:v>
                </c:pt>
                <c:pt idx="46" formatCode="0.00">
                  <c:v>1720.547813017868</c:v>
                </c:pt>
                <c:pt idx="47" formatCode="0.00">
                  <c:v>1756.433625059266</c:v>
                </c:pt>
                <c:pt idx="48" formatCode="0.00">
                  <c:v>1792.319437100664</c:v>
                </c:pt>
                <c:pt idx="49" formatCode="0.00">
                  <c:v>1828.205249142062</c:v>
                </c:pt>
                <c:pt idx="50" formatCode="0.00">
                  <c:v>1864.09106118346</c:v>
                </c:pt>
              </c:numCache>
            </c:numRef>
          </c:val>
        </c:ser>
        <c:ser>
          <c:idx val="6"/>
          <c:order val="5"/>
          <c:tx>
            <c:strRef>
              <c:f>'Fig3.2ActualGlobalWoodSupply'!$I$8</c:f>
              <c:strCache>
                <c:ptCount val="1"/>
                <c:pt idx="0">
                  <c:v>Bioenergy/fuelwood Sc 1</c:v>
                </c:pt>
              </c:strCache>
            </c:strRef>
          </c:tx>
          <c:spPr>
            <a:ln w="12700">
              <a:solidFill>
                <a:srgbClr val="008080"/>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'Fig3.2ActualGlobalWoodSupply'!$I$9:$I$59</c:f>
              <c:numCache>
                <c:formatCode>General</c:formatCode>
                <c:ptCount val="51"/>
                <c:pt idx="25" formatCode="0.00">
                  <c:v>136.3053356794376</c:v>
                </c:pt>
                <c:pt idx="26" formatCode="0.00">
                  <c:v>133.927300346812</c:v>
                </c:pt>
                <c:pt idx="27" formatCode="0.00">
                  <c:v>131.5492650141861</c:v>
                </c:pt>
                <c:pt idx="28" formatCode="0.00">
                  <c:v>129.1712296815604</c:v>
                </c:pt>
                <c:pt idx="29" formatCode="0.00">
                  <c:v>126.7931943489347</c:v>
                </c:pt>
                <c:pt idx="30" formatCode="0.00">
                  <c:v>124.415159016309</c:v>
                </c:pt>
                <c:pt idx="31" formatCode="0.00">
                  <c:v>125.8329013111149</c:v>
                </c:pt>
                <c:pt idx="32" formatCode="0.00">
                  <c:v>127.2506436059207</c:v>
                </c:pt>
                <c:pt idx="33" formatCode="0.00">
                  <c:v>128.6683859007266</c:v>
                </c:pt>
                <c:pt idx="34" formatCode="0.00">
                  <c:v>130.0861281955325</c:v>
                </c:pt>
                <c:pt idx="35" formatCode="0.00">
                  <c:v>131.5038704903384</c:v>
                </c:pt>
                <c:pt idx="36" formatCode="0.00">
                  <c:v>135.1076740769787</c:v>
                </c:pt>
                <c:pt idx="37" formatCode="0.00">
                  <c:v>138.711477663619</c:v>
                </c:pt>
                <c:pt idx="38" formatCode="0.00">
                  <c:v>142.3152812502593</c:v>
                </c:pt>
                <c:pt idx="39" formatCode="0.00">
                  <c:v>145.9190848368997</c:v>
                </c:pt>
                <c:pt idx="40" formatCode="0.00">
                  <c:v>149.52288842354</c:v>
                </c:pt>
                <c:pt idx="41" formatCode="0.00">
                  <c:v>149.327309544949</c:v>
                </c:pt>
                <c:pt idx="42" formatCode="0.00">
                  <c:v>149.131730666358</c:v>
                </c:pt>
                <c:pt idx="43" formatCode="0.00">
                  <c:v>148.936151787767</c:v>
                </c:pt>
                <c:pt idx="44" formatCode="0.00">
                  <c:v>148.7405729091759</c:v>
                </c:pt>
                <c:pt idx="45" formatCode="0.00">
                  <c:v>148.544994030585</c:v>
                </c:pt>
                <c:pt idx="46" formatCode="0.00">
                  <c:v>148.1315317820377</c:v>
                </c:pt>
                <c:pt idx="47" formatCode="0.00">
                  <c:v>147.7180695334904</c:v>
                </c:pt>
                <c:pt idx="48" formatCode="0.00">
                  <c:v>147.304607284943</c:v>
                </c:pt>
                <c:pt idx="49" formatCode="0.00">
                  <c:v>146.8911450363957</c:v>
                </c:pt>
                <c:pt idx="50" formatCode="0.00">
                  <c:v>146.477682787848</c:v>
                </c:pt>
              </c:numCache>
            </c:numRef>
          </c:val>
        </c:ser>
        <c:ser>
          <c:idx val="7"/>
          <c:order val="6"/>
          <c:tx>
            <c:strRef>
              <c:f>'Fig3.2ActualGlobalWoodSupply'!$J$8</c:f>
              <c:strCache>
                <c:ptCount val="1"/>
                <c:pt idx="0">
                  <c:v>Bioenergy/fuelwood Sc 2</c:v>
                </c:pt>
              </c:strCache>
            </c:strRef>
          </c:tx>
          <c:spPr>
            <a:ln w="12700">
              <a:solidFill>
                <a:srgbClr val="0000FF"/>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'Fig3.2ActualGlobalWoodSupply'!$J$9:$J$59</c:f>
              <c:numCache>
                <c:formatCode>General</c:formatCode>
                <c:ptCount val="51"/>
                <c:pt idx="25" formatCode="0.00">
                  <c:v>136.3053356794376</c:v>
                </c:pt>
                <c:pt idx="26" formatCode="0.00">
                  <c:v>133.9273056549954</c:v>
                </c:pt>
                <c:pt idx="27" formatCode="0.00">
                  <c:v>131.5492756305531</c:v>
                </c:pt>
                <c:pt idx="28" formatCode="0.00">
                  <c:v>129.1712456061108</c:v>
                </c:pt>
                <c:pt idx="29" formatCode="0.00">
                  <c:v>126.7932155816685</c:v>
                </c:pt>
                <c:pt idx="30" formatCode="0.00">
                  <c:v>124.4151855572263</c:v>
                </c:pt>
                <c:pt idx="31" formatCode="0.00">
                  <c:v>126.0097757772696</c:v>
                </c:pt>
                <c:pt idx="32" formatCode="0.00">
                  <c:v>127.604365997313</c:v>
                </c:pt>
                <c:pt idx="33" formatCode="0.00">
                  <c:v>129.1989562173562</c:v>
                </c:pt>
                <c:pt idx="34" formatCode="0.00">
                  <c:v>130.7935464373996</c:v>
                </c:pt>
                <c:pt idx="35" formatCode="0.00">
                  <c:v>132.388136657443</c:v>
                </c:pt>
                <c:pt idx="36" formatCode="0.00">
                  <c:v>136.6634513999408</c:v>
                </c:pt>
                <c:pt idx="37" formatCode="0.00">
                  <c:v>140.9387661424387</c:v>
                </c:pt>
                <c:pt idx="38" formatCode="0.00">
                  <c:v>145.2140808849367</c:v>
                </c:pt>
                <c:pt idx="39" formatCode="0.00">
                  <c:v>149.4893956274346</c:v>
                </c:pt>
                <c:pt idx="40" formatCode="0.00">
                  <c:v>153.7647103699325</c:v>
                </c:pt>
                <c:pt idx="41" formatCode="0.00">
                  <c:v>153.9907009508593</c:v>
                </c:pt>
                <c:pt idx="42" formatCode="0.00">
                  <c:v>154.2166915317861</c:v>
                </c:pt>
                <c:pt idx="43" formatCode="0.00">
                  <c:v>154.442682112713</c:v>
                </c:pt>
                <c:pt idx="44" formatCode="0.00">
                  <c:v>154.6686726936396</c:v>
                </c:pt>
                <c:pt idx="45" formatCode="0.00">
                  <c:v>154.8946632745663</c:v>
                </c:pt>
                <c:pt idx="46" formatCode="0.00">
                  <c:v>154.9389705606393</c:v>
                </c:pt>
                <c:pt idx="47" formatCode="0.00">
                  <c:v>154.9832778467122</c:v>
                </c:pt>
                <c:pt idx="48" formatCode="0.00">
                  <c:v>155.027585132785</c:v>
                </c:pt>
                <c:pt idx="49" formatCode="0.00">
                  <c:v>155.0718924188579</c:v>
                </c:pt>
                <c:pt idx="50" formatCode="0.00">
                  <c:v>155.1161997049308</c:v>
                </c:pt>
              </c:numCache>
            </c:numRef>
          </c:val>
        </c:ser>
        <c:ser>
          <c:idx val="8"/>
          <c:order val="7"/>
          <c:tx>
            <c:strRef>
              <c:f>'Fig3.2ActualGlobalWoodSupply'!$K$8</c:f>
              <c:strCache>
                <c:ptCount val="1"/>
                <c:pt idx="0">
                  <c:v>Bioenergy/fuelwood Sc 3</c:v>
                </c:pt>
              </c:strCache>
            </c:strRef>
          </c:tx>
          <c:spPr>
            <a:ln w="12700">
              <a:solidFill>
                <a:srgbClr val="00CCFF"/>
              </a:solidFill>
              <a:prstDash val="solid"/>
            </a:ln>
          </c:spPr>
          <c:marker>
            <c:symbol val="none"/>
          </c:marker>
          <c:cat>
            <c:numRef>
              <c:f>'Fig3.2ActualGlobalWoodSupply'!$C$9:$C$59</c:f>
              <c:numCache>
                <c:formatCode>0</c:formatCode>
                <c:ptCount val="51"/>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pt idx="34">
                  <c:v>2014.0</c:v>
                </c:pt>
                <c:pt idx="35">
                  <c:v>2015.0</c:v>
                </c:pt>
                <c:pt idx="36">
                  <c:v>2016.0</c:v>
                </c:pt>
                <c:pt idx="37">
                  <c:v>2017.0</c:v>
                </c:pt>
                <c:pt idx="38">
                  <c:v>2018.0</c:v>
                </c:pt>
                <c:pt idx="39">
                  <c:v>2019.0</c:v>
                </c:pt>
                <c:pt idx="40">
                  <c:v>2020.0</c:v>
                </c:pt>
                <c:pt idx="41">
                  <c:v>2021.0</c:v>
                </c:pt>
                <c:pt idx="42">
                  <c:v>2022.0</c:v>
                </c:pt>
                <c:pt idx="43">
                  <c:v>2023.0</c:v>
                </c:pt>
                <c:pt idx="44">
                  <c:v>2024.0</c:v>
                </c:pt>
                <c:pt idx="45">
                  <c:v>2025.0</c:v>
                </c:pt>
                <c:pt idx="46">
                  <c:v>2026.0</c:v>
                </c:pt>
                <c:pt idx="47">
                  <c:v>2027.0</c:v>
                </c:pt>
                <c:pt idx="48">
                  <c:v>2028.0</c:v>
                </c:pt>
                <c:pt idx="49">
                  <c:v>2029.0</c:v>
                </c:pt>
                <c:pt idx="50">
                  <c:v>2030.0</c:v>
                </c:pt>
              </c:numCache>
            </c:numRef>
          </c:cat>
          <c:val>
            <c:numRef>
              <c:f>'Fig3.2ActualGlobalWoodSupply'!$K$9:$K$59</c:f>
              <c:numCache>
                <c:formatCode>General</c:formatCode>
                <c:ptCount val="51"/>
                <c:pt idx="25" formatCode="0.00">
                  <c:v>136.305335679438</c:v>
                </c:pt>
                <c:pt idx="26" formatCode="0.00">
                  <c:v>134.8488691199192</c:v>
                </c:pt>
                <c:pt idx="27" formatCode="0.00">
                  <c:v>133.3924025604005</c:v>
                </c:pt>
                <c:pt idx="28" formatCode="0.00">
                  <c:v>131.9359360008817</c:v>
                </c:pt>
                <c:pt idx="29" formatCode="0.00">
                  <c:v>130.4794694413629</c:v>
                </c:pt>
                <c:pt idx="30" formatCode="0.00">
                  <c:v>129.0230028818441</c:v>
                </c:pt>
                <c:pt idx="31" formatCode="0.00">
                  <c:v>131.5339017737631</c:v>
                </c:pt>
                <c:pt idx="32" formatCode="0.00">
                  <c:v>134.0448006656821</c:v>
                </c:pt>
                <c:pt idx="33" formatCode="0.00">
                  <c:v>136.5556995576011</c:v>
                </c:pt>
                <c:pt idx="34" formatCode="0.00">
                  <c:v>139.0665984495201</c:v>
                </c:pt>
                <c:pt idx="35" formatCode="0.00">
                  <c:v>141.5774973414391</c:v>
                </c:pt>
                <c:pt idx="36" formatCode="0.00">
                  <c:v>148.3324505264103</c:v>
                </c:pt>
                <c:pt idx="37" formatCode="0.00">
                  <c:v>155.0874037113814</c:v>
                </c:pt>
                <c:pt idx="38" formatCode="0.00">
                  <c:v>161.8423568963525</c:v>
                </c:pt>
                <c:pt idx="39" formatCode="0.00">
                  <c:v>168.5973100813236</c:v>
                </c:pt>
                <c:pt idx="40" formatCode="0.00">
                  <c:v>175.3522632662948</c:v>
                </c:pt>
                <c:pt idx="41" formatCode="0.00">
                  <c:v>177.071413300017</c:v>
                </c:pt>
                <c:pt idx="42" formatCode="0.00">
                  <c:v>178.7905633337394</c:v>
                </c:pt>
                <c:pt idx="43" formatCode="0.00">
                  <c:v>180.5097133674616</c:v>
                </c:pt>
                <c:pt idx="44" formatCode="0.00">
                  <c:v>182.228863401184</c:v>
                </c:pt>
                <c:pt idx="45" formatCode="0.00">
                  <c:v>183.9480134349062</c:v>
                </c:pt>
                <c:pt idx="46" formatCode="0.00">
                  <c:v>185.40721906555</c:v>
                </c:pt>
                <c:pt idx="47" formatCode="0.00">
                  <c:v>186.8664246961935</c:v>
                </c:pt>
                <c:pt idx="48" formatCode="0.00">
                  <c:v>188.3256303268371</c:v>
                </c:pt>
                <c:pt idx="49" formatCode="0.00">
                  <c:v>189.7848359574808</c:v>
                </c:pt>
                <c:pt idx="50" formatCode="0.00">
                  <c:v>191.2440415881244</c:v>
                </c:pt>
              </c:numCache>
            </c:numRef>
          </c:val>
        </c:ser>
        <c:marker val="1"/>
        <c:axId val="69709688"/>
        <c:axId val="574074312"/>
      </c:lineChart>
      <c:catAx>
        <c:axId val="69709688"/>
        <c:scaling>
          <c:orientation val="minMax"/>
        </c:scaling>
        <c:axPos val="b"/>
        <c:numFmt formatCode="0" sourceLinked="1"/>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074312"/>
        <c:crosses val="autoZero"/>
        <c:auto val="1"/>
        <c:lblAlgn val="ctr"/>
        <c:lblOffset val="100"/>
        <c:tickLblSkip val="5"/>
        <c:tickMarkSkip val="5"/>
      </c:catAx>
      <c:valAx>
        <c:axId val="574074312"/>
        <c:scaling>
          <c:orientation val="minMax"/>
        </c:scaling>
        <c:axPos val="l"/>
        <c:numFmt formatCode="0" sourceLinked="0"/>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69709688"/>
        <c:crosses val="autoZero"/>
        <c:crossBetween val="between"/>
      </c:valAx>
      <c:spPr>
        <a:noFill/>
        <a:ln w="25400">
          <a:noFill/>
        </a:ln>
      </c:spPr>
    </c:plotArea>
    <c:plotVisOnly val="1"/>
    <c:dispBlanksAs val="gap"/>
  </c:chart>
  <c:spPr>
    <a:solidFill>
      <a:srgbClr val="FFFFFF"/>
    </a:solidFill>
    <a:ln w="3175">
      <a:solidFill>
        <a:srgbClr val="000000"/>
      </a:solidFill>
      <a:prstDash val="solid"/>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871460158515964"/>
          <c:y val="0.120275317719467"/>
          <c:w val="0.899782613667733"/>
          <c:h val="0.749143407509824"/>
        </c:manualLayout>
      </c:layout>
      <c:barChart>
        <c:barDir val="col"/>
        <c:grouping val="clustered"/>
        <c:ser>
          <c:idx val="0"/>
          <c:order val="0"/>
          <c:tx>
            <c:strRef>
              <c:f>'Kamichan:Users:Ian:Documents:Personal:FAOplnproject:Reportdrafts:Excel Sheets:[Scenario graphs.xls]IndRwooduse2007&amp;PF2030byRegion'!$H$46</c:f>
              <c:strCache>
                <c:ptCount val="1"/>
                <c:pt idx="0">
                  <c:v>2007 - Actual production</c:v>
                </c:pt>
              </c:strCache>
            </c:strRef>
          </c:tx>
          <c:spPr>
            <a:solidFill>
              <a:srgbClr val="9999FF"/>
            </a:solidFill>
            <a:ln w="12700">
              <a:solidFill>
                <a:srgbClr val="000000"/>
              </a:solidFill>
              <a:prstDash val="solid"/>
            </a:ln>
          </c:spPr>
          <c:cat>
            <c:strRef>
              <c:f>'Kamichan:Users:Ian:Documents:Personal:FAOplnproject:Reportdrafts:Excel Sheets:[Scenario graphs.xls]IndRwooduse2007&amp;PF2030byRegion'!$G$47:$G$51</c:f>
              <c:strCache>
                <c:ptCount val="5"/>
                <c:pt idx="0">
                  <c:v>_x0006_Africa</c:v>
                </c:pt>
                <c:pt idx="1">
                  <c:v>_x0008_Americas</c:v>
                </c:pt>
                <c:pt idx="2">
                  <c:v>_x0004_Asia</c:v>
                </c:pt>
                <c:pt idx="3">
                  <c:v>_x0006_Europe</c:v>
                </c:pt>
                <c:pt idx="4">
                  <c:v>_x0007_Oceania</c:v>
                </c:pt>
              </c:strCache>
            </c:strRef>
          </c:cat>
          <c:val>
            <c:numRef>
              <c:f>'Kamichan:Users:Ian:Documents:Personal:FAOplnproject:Reportdrafts:Excel Sheets:[Scenario graphs.xls]IndRwooduse2007&amp;PF2030byRegion'!$H$47:$H$51</c:f>
              <c:numCache>
                <c:formatCode>General</c:formatCode>
                <c:ptCount val="5"/>
                <c:pt idx="0">
                  <c:v>68.973924</c:v>
                </c:pt>
                <c:pt idx="1">
                  <c:v>769.222042</c:v>
                </c:pt>
                <c:pt idx="2">
                  <c:v>239.998549</c:v>
                </c:pt>
                <c:pt idx="3">
                  <c:v>576.28057</c:v>
                </c:pt>
                <c:pt idx="4">
                  <c:v>50.7522</c:v>
                </c:pt>
              </c:numCache>
            </c:numRef>
          </c:val>
        </c:ser>
        <c:ser>
          <c:idx val="1"/>
          <c:order val="1"/>
          <c:tx>
            <c:strRef>
              <c:f>'Kamichan:Users:Ian:Documents:Personal:FAOplnproject:Reportdrafts:Excel Sheets:[Scenario graphs.xls]IndRwooduse2007&amp;PF2030byRegion'!$I$46</c:f>
              <c:strCache>
                <c:ptCount val="1"/>
                <c:pt idx="0">
                  <c:v>2030 - Scenario 3 Planted Forests supply</c:v>
                </c:pt>
              </c:strCache>
            </c:strRef>
          </c:tx>
          <c:spPr>
            <a:solidFill>
              <a:srgbClr val="993366"/>
            </a:solidFill>
            <a:ln w="12700">
              <a:solidFill>
                <a:srgbClr val="000000"/>
              </a:solidFill>
              <a:prstDash val="solid"/>
            </a:ln>
          </c:spPr>
          <c:cat>
            <c:strRef>
              <c:f>'Kamichan:Users:Ian:Documents:Personal:FAOplnproject:Reportdrafts:Excel Sheets:[Scenario graphs.xls]IndRwooduse2007&amp;PF2030byRegion'!$G$47:$G$51</c:f>
              <c:strCache>
                <c:ptCount val="5"/>
                <c:pt idx="0">
                  <c:v>_x0006_Africa</c:v>
                </c:pt>
                <c:pt idx="1">
                  <c:v>_x0008_Americas</c:v>
                </c:pt>
                <c:pt idx="2">
                  <c:v>_x0004_Asia</c:v>
                </c:pt>
                <c:pt idx="3">
                  <c:v>_x0006_Europe</c:v>
                </c:pt>
                <c:pt idx="4">
                  <c:v>_x0007_Oceania</c:v>
                </c:pt>
              </c:strCache>
            </c:strRef>
          </c:cat>
          <c:val>
            <c:numRef>
              <c:f>'Kamichan:Users:Ian:Documents:Personal:FAOplnproject:Reportdrafts:Excel Sheets:[Scenario graphs.xls]IndRwooduse2007&amp;PF2030byRegion'!$I$47:$I$51</c:f>
              <c:numCache>
                <c:formatCode>General</c:formatCode>
                <c:ptCount val="5"/>
                <c:pt idx="0">
                  <c:v>84.4971069178593</c:v>
                </c:pt>
                <c:pt idx="1">
                  <c:v>611.8670110962474</c:v>
                </c:pt>
                <c:pt idx="2">
                  <c:v>620.4485193987603</c:v>
                </c:pt>
                <c:pt idx="3">
                  <c:v>473.3622631320627</c:v>
                </c:pt>
                <c:pt idx="4">
                  <c:v>73.9161606385252</c:v>
                </c:pt>
              </c:numCache>
            </c:numRef>
          </c:val>
        </c:ser>
        <c:axId val="574233848"/>
        <c:axId val="486161160"/>
      </c:barChart>
      <c:catAx>
        <c:axId val="574233848"/>
        <c:scaling>
          <c:orientation val="minMax"/>
        </c:scaling>
        <c:axPos val="b"/>
        <c:numFmt formatCode="General" sourceLinked="1"/>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486161160"/>
        <c:crosses val="autoZero"/>
        <c:auto val="1"/>
        <c:lblAlgn val="ctr"/>
        <c:lblOffset val="100"/>
        <c:tickLblSkip val="1"/>
        <c:tickMarkSkip val="1"/>
      </c:catAx>
      <c:valAx>
        <c:axId val="486161160"/>
        <c:scaling>
          <c:orientation val="minMax"/>
        </c:scaling>
        <c:axPos val="l"/>
        <c:numFmt formatCode="General" sourceLinked="1"/>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233848"/>
        <c:crosses val="autoZero"/>
        <c:crossBetween val="between"/>
      </c:valAx>
      <c:spPr>
        <a:noFill/>
        <a:ln w="25400">
          <a:noFill/>
        </a:ln>
      </c:spPr>
    </c:plotArea>
    <c:legend>
      <c:legendPos val="r"/>
      <c:layout>
        <c:manualLayout>
          <c:xMode val="edge"/>
          <c:yMode val="edge"/>
          <c:x val="0.68627485289829"/>
          <c:y val="0.134021159726168"/>
          <c:w val="0.305011064793371"/>
          <c:h val="0.195876829829261"/>
        </c:manualLayout>
      </c:layout>
      <c:spPr>
        <a:solidFill>
          <a:srgbClr val="FFFFFF"/>
        </a:solidFill>
        <a:ln w="3175">
          <a:solidFill>
            <a:srgbClr val="000000"/>
          </a:solidFill>
          <a:prstDash val="solid"/>
        </a:ln>
      </c:spPr>
      <c:txPr>
        <a:bodyPr/>
        <a:lstStyle/>
        <a:p>
          <a:pPr>
            <a:defRPr sz="1100" b="0" i="0" u="none" strike="noStrike" baseline="0">
              <a:solidFill>
                <a:srgbClr val="000000"/>
              </a:solidFill>
              <a:latin typeface="Times New Roman"/>
              <a:ea typeface="Times New Roman"/>
              <a:cs typeface="Times New Roman"/>
            </a:defRPr>
          </a:pPr>
          <a:endParaRPr lang="en-US"/>
        </a:p>
      </c:txPr>
    </c:legend>
    <c:plotVisOnly val="1"/>
    <c:dispBlanksAs val="gap"/>
  </c:chart>
  <c:spPr>
    <a:solidFill>
      <a:srgbClr val="FFFFFF"/>
    </a:solidFill>
    <a:ln w="3175">
      <a:solidFill>
        <a:srgbClr val="000000"/>
      </a:solidFill>
      <a:prstDash val="solid"/>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871460158515964"/>
          <c:y val="0.167832669271695"/>
          <c:w val="0.897603963271443"/>
          <c:h val="0.699302788632061"/>
        </c:manualLayout>
      </c:layout>
      <c:barChart>
        <c:barDir val="col"/>
        <c:grouping val="clustered"/>
        <c:ser>
          <c:idx val="0"/>
          <c:order val="0"/>
          <c:tx>
            <c:strRef>
              <c:f>'Kamichan:Users:Ian:Documents:Personal:FAOplnproject:Reportdrafts:Excel Sheets:[Scenario graphs.xls]FwoodUse2007&amp;PFprd2030byRegion'!$F$10</c:f>
              <c:strCache>
                <c:ptCount val="1"/>
                <c:pt idx="0">
                  <c:v>2007 - Actual production</c:v>
                </c:pt>
              </c:strCache>
            </c:strRef>
          </c:tx>
          <c:spPr>
            <a:solidFill>
              <a:srgbClr val="9999FF"/>
            </a:solidFill>
            <a:ln w="12700">
              <a:solidFill>
                <a:srgbClr val="000000"/>
              </a:solidFill>
              <a:prstDash val="solid"/>
            </a:ln>
          </c:spPr>
          <c:cat>
            <c:strRef>
              <c:f>'Kamichan:Users:Ian:Documents:Personal:FAOplnproject:Reportdrafts:Excel Sheets:[Scenario graphs.xls]FwoodUse2007&amp;PFprd2030byRegion'!$E$11:$E$15</c:f>
              <c:strCache>
                <c:ptCount val="5"/>
                <c:pt idx="0">
                  <c:v>_x0006_Africa</c:v>
                </c:pt>
                <c:pt idx="1">
                  <c:v>_x0008_Americas</c:v>
                </c:pt>
                <c:pt idx="2">
                  <c:v>_x0004_Asia</c:v>
                </c:pt>
                <c:pt idx="3">
                  <c:v>_x0006_Europe</c:v>
                </c:pt>
                <c:pt idx="4">
                  <c:v>_x0007_Oceania</c:v>
                </c:pt>
              </c:strCache>
            </c:strRef>
          </c:cat>
          <c:val>
            <c:numRef>
              <c:f>'Kamichan:Users:Ian:Documents:Personal:FAOplnproject:Reportdrafts:Excel Sheets:[Scenario graphs.xls]FwoodUse2007&amp;PFprd2030byRegion'!$F$11:$F$15</c:f>
              <c:numCache>
                <c:formatCode>General</c:formatCode>
                <c:ptCount val="5"/>
                <c:pt idx="0">
                  <c:v>603.089382</c:v>
                </c:pt>
                <c:pt idx="1">
                  <c:v>332.80015</c:v>
                </c:pt>
                <c:pt idx="2">
                  <c:v>786.6476809999995</c:v>
                </c:pt>
                <c:pt idx="3">
                  <c:v>152.604082</c:v>
                </c:pt>
                <c:pt idx="4">
                  <c:v>11.0407</c:v>
                </c:pt>
              </c:numCache>
            </c:numRef>
          </c:val>
        </c:ser>
        <c:ser>
          <c:idx val="1"/>
          <c:order val="1"/>
          <c:tx>
            <c:strRef>
              <c:f>'Kamichan:Users:Ian:Documents:Personal:FAOplnproject:Reportdrafts:Excel Sheets:[Scenario graphs.xls]FwoodUse2007&amp;PFprd2030byRegion'!$G$10</c:f>
              <c:strCache>
                <c:ptCount val="1"/>
                <c:pt idx="0">
                  <c:v>2030 - Scenario 3 Planted Forests supply</c:v>
                </c:pt>
              </c:strCache>
            </c:strRef>
          </c:tx>
          <c:spPr>
            <a:solidFill>
              <a:srgbClr val="993366"/>
            </a:solidFill>
            <a:ln w="12700">
              <a:solidFill>
                <a:srgbClr val="000000"/>
              </a:solidFill>
              <a:prstDash val="solid"/>
            </a:ln>
          </c:spPr>
          <c:cat>
            <c:strRef>
              <c:f>'Kamichan:Users:Ian:Documents:Personal:FAOplnproject:Reportdrafts:Excel Sheets:[Scenario graphs.xls]FwoodUse2007&amp;PFprd2030byRegion'!$E$11:$E$15</c:f>
              <c:strCache>
                <c:ptCount val="5"/>
                <c:pt idx="0">
                  <c:v>_x0006_Africa</c:v>
                </c:pt>
                <c:pt idx="1">
                  <c:v>_x0008_Americas</c:v>
                </c:pt>
                <c:pt idx="2">
                  <c:v>_x0004_Asia</c:v>
                </c:pt>
                <c:pt idx="3">
                  <c:v>_x0006_Europe</c:v>
                </c:pt>
                <c:pt idx="4">
                  <c:v>_x0007_Oceania</c:v>
                </c:pt>
              </c:strCache>
            </c:strRef>
          </c:cat>
          <c:val>
            <c:numRef>
              <c:f>'Kamichan:Users:Ian:Documents:Personal:FAOplnproject:Reportdrafts:Excel Sheets:[Scenario graphs.xls]FwoodUse2007&amp;PFprd2030byRegion'!$G$11:$G$15</c:f>
              <c:numCache>
                <c:formatCode>General</c:formatCode>
                <c:ptCount val="5"/>
                <c:pt idx="0">
                  <c:v>10.299963973702</c:v>
                </c:pt>
                <c:pt idx="1">
                  <c:v>44.18083707135334</c:v>
                </c:pt>
                <c:pt idx="2">
                  <c:v>107.268062417571</c:v>
                </c:pt>
                <c:pt idx="3">
                  <c:v>27.0711057508658</c:v>
                </c:pt>
                <c:pt idx="4">
                  <c:v>2.431039950963819</c:v>
                </c:pt>
              </c:numCache>
            </c:numRef>
          </c:val>
        </c:ser>
        <c:axId val="475729128"/>
        <c:axId val="473412424"/>
      </c:barChart>
      <c:catAx>
        <c:axId val="475729128"/>
        <c:scaling>
          <c:orientation val="minMax"/>
        </c:scaling>
        <c:axPos val="b"/>
        <c:numFmt formatCode="General" sourceLinked="1"/>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473412424"/>
        <c:crosses val="autoZero"/>
        <c:auto val="1"/>
        <c:lblAlgn val="ctr"/>
        <c:lblOffset val="100"/>
        <c:tickLblSkip val="1"/>
        <c:tickMarkSkip val="1"/>
      </c:catAx>
      <c:valAx>
        <c:axId val="473412424"/>
        <c:scaling>
          <c:orientation val="minMax"/>
        </c:scaling>
        <c:axPos val="l"/>
        <c:numFmt formatCode="General" sourceLinked="1"/>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475729128"/>
        <c:crosses val="autoZero"/>
        <c:crossBetween val="between"/>
      </c:valAx>
      <c:spPr>
        <a:noFill/>
        <a:ln w="25400">
          <a:noFill/>
        </a:ln>
      </c:spPr>
    </c:plotArea>
    <c:legend>
      <c:legendPos val="r"/>
      <c:layout>
        <c:manualLayout>
          <c:xMode val="edge"/>
          <c:yMode val="edge"/>
          <c:x val="0.675381606710926"/>
          <c:y val="0.195804746434668"/>
          <c:w val="0.305011064793371"/>
          <c:h val="0.195804746434668"/>
        </c:manualLayout>
      </c:layout>
      <c:spPr>
        <a:solidFill>
          <a:srgbClr val="FFFFFF"/>
        </a:solidFill>
        <a:ln w="3175">
          <a:solidFill>
            <a:srgbClr val="000000"/>
          </a:solidFill>
          <a:prstDash val="solid"/>
        </a:ln>
      </c:spPr>
      <c:txPr>
        <a:bodyPr/>
        <a:lstStyle/>
        <a:p>
          <a:pPr>
            <a:defRPr sz="1100" b="0" i="0" u="none" strike="noStrike" baseline="0">
              <a:solidFill>
                <a:srgbClr val="000000"/>
              </a:solidFill>
              <a:latin typeface="Times New Roman"/>
              <a:ea typeface="Times New Roman"/>
              <a:cs typeface="Times New Roman"/>
            </a:defRPr>
          </a:pPr>
          <a:endParaRPr lang="en-US"/>
        </a:p>
      </c:txPr>
    </c:legend>
    <c:plotVisOnly val="1"/>
    <c:dispBlanksAs val="gap"/>
  </c:chart>
  <c:spPr>
    <a:solidFill>
      <a:srgbClr val="FFFFFF"/>
    </a:solidFill>
    <a:ln w="3175">
      <a:solidFill>
        <a:srgbClr val="000000"/>
      </a:solidFill>
      <a:prstDash val="solid"/>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0.00889</cdr:x>
      <cdr:y>0.01548</cdr:y>
    </cdr:from>
    <cdr:to>
      <cdr:x>0.14665</cdr:x>
      <cdr:y>0.074</cdr:y>
    </cdr:to>
    <cdr:sp macro="" textlink="">
      <cdr:nvSpPr>
        <cdr:cNvPr id="57345" name="Text Box 1"/>
        <cdr:cNvSpPr txBox="1">
          <a:spLocks xmlns:a="http://schemas.openxmlformats.org/drawingml/2006/main" noChangeArrowheads="1"/>
        </cdr:cNvSpPr>
      </cdr:nvSpPr>
      <cdr:spPr bwMode="auto">
        <a:xfrm xmlns:a="http://schemas.openxmlformats.org/drawingml/2006/main">
          <a:off x="50800" y="63884"/>
          <a:ext cx="787279" cy="241554"/>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0">
            <a:defRPr sz="1000"/>
          </a:pPr>
          <a:r>
            <a:rPr lang="en-US" sz="1175" b="0" i="0" strike="noStrike" dirty="0">
              <a:solidFill>
                <a:srgbClr val="000000"/>
              </a:solidFill>
              <a:latin typeface="Times New Roman"/>
              <a:ea typeface="Times New Roman"/>
              <a:cs typeface="Times New Roman"/>
            </a:rPr>
            <a:t>Million m3</a:t>
          </a:r>
        </a:p>
      </cdr:txBody>
    </cdr:sp>
  </cdr:relSizeAnchor>
  <cdr:relSizeAnchor xmlns:cdr="http://schemas.openxmlformats.org/drawingml/2006/chartDrawing">
    <cdr:from>
      <cdr:x>0.22569</cdr:x>
      <cdr:y>0.31813</cdr:y>
    </cdr:from>
    <cdr:to>
      <cdr:x>0.41208</cdr:x>
      <cdr:y>0.3617</cdr:y>
    </cdr:to>
    <cdr:sp macro="" textlink="">
      <cdr:nvSpPr>
        <cdr:cNvPr id="57346" name="Text Box 2"/>
        <cdr:cNvSpPr txBox="1">
          <a:spLocks xmlns:a="http://schemas.openxmlformats.org/drawingml/2006/main" noChangeArrowheads="1"/>
        </cdr:cNvSpPr>
      </cdr:nvSpPr>
      <cdr:spPr bwMode="auto">
        <a:xfrm xmlns:a="http://schemas.openxmlformats.org/drawingml/2006/main">
          <a:off x="1286967" y="1309042"/>
          <a:ext cx="1062855" cy="17928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0" i="0" strike="noStrike" dirty="0">
              <a:solidFill>
                <a:srgbClr val="000000"/>
              </a:solidFill>
              <a:latin typeface="Times New Roman"/>
              <a:ea typeface="Times New Roman"/>
              <a:cs typeface="Times New Roman"/>
            </a:rPr>
            <a:t>Industrial roundwood</a:t>
          </a:r>
        </a:p>
      </cdr:txBody>
    </cdr:sp>
  </cdr:relSizeAnchor>
  <cdr:relSizeAnchor xmlns:cdr="http://schemas.openxmlformats.org/drawingml/2006/chartDrawing">
    <cdr:from>
      <cdr:x>0.4089</cdr:x>
      <cdr:y>0.11375</cdr:y>
    </cdr:from>
    <cdr:to>
      <cdr:x>0.51105</cdr:x>
      <cdr:y>0.16008</cdr:y>
    </cdr:to>
    <cdr:sp macro="" textlink="">
      <cdr:nvSpPr>
        <cdr:cNvPr id="57347" name="Text Box 3"/>
        <cdr:cNvSpPr txBox="1">
          <a:spLocks xmlns:a="http://schemas.openxmlformats.org/drawingml/2006/main" noChangeArrowheads="1"/>
        </cdr:cNvSpPr>
      </cdr:nvSpPr>
      <cdr:spPr bwMode="auto">
        <a:xfrm xmlns:a="http://schemas.openxmlformats.org/drawingml/2006/main">
          <a:off x="2336857" y="469494"/>
          <a:ext cx="583794" cy="19123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0" i="0" strike="noStrike" dirty="0">
              <a:solidFill>
                <a:srgbClr val="000000"/>
              </a:solidFill>
              <a:latin typeface="Times New Roman"/>
              <a:ea typeface="Times New Roman"/>
              <a:cs typeface="Times New Roman"/>
            </a:rPr>
            <a:t>Fuelwood</a:t>
          </a:r>
        </a:p>
      </cdr:txBody>
    </cdr:sp>
  </cdr:relSizeAnchor>
  <cdr:relSizeAnchor xmlns:cdr="http://schemas.openxmlformats.org/drawingml/2006/chartDrawing">
    <cdr:from>
      <cdr:x>0.54207</cdr:x>
      <cdr:y>0.45359</cdr:y>
    </cdr:from>
    <cdr:to>
      <cdr:x>0.7445</cdr:x>
      <cdr:y>0.49716</cdr:y>
    </cdr:to>
    <cdr:sp macro="" textlink="">
      <cdr:nvSpPr>
        <cdr:cNvPr id="57348" name="Text Box 4"/>
        <cdr:cNvSpPr txBox="1">
          <a:spLocks xmlns:a="http://schemas.openxmlformats.org/drawingml/2006/main" noChangeArrowheads="1"/>
        </cdr:cNvSpPr>
      </cdr:nvSpPr>
      <cdr:spPr bwMode="auto">
        <a:xfrm xmlns:a="http://schemas.openxmlformats.org/drawingml/2006/main">
          <a:off x="3091032" y="1866433"/>
          <a:ext cx="1154345" cy="17928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1" i="0" strike="noStrike" dirty="0">
              <a:solidFill>
                <a:srgbClr val="000000"/>
              </a:solidFill>
              <a:latin typeface="Times New Roman"/>
              <a:ea typeface="Times New Roman"/>
              <a:cs typeface="Times New Roman"/>
            </a:rPr>
            <a:t>Industrial roundwood</a:t>
          </a:r>
        </a:p>
      </cdr:txBody>
    </cdr:sp>
  </cdr:relSizeAnchor>
  <cdr:relSizeAnchor xmlns:cdr="http://schemas.openxmlformats.org/drawingml/2006/chartDrawing">
    <cdr:from>
      <cdr:x>0.90443</cdr:x>
      <cdr:y>0.36296</cdr:y>
    </cdr:from>
    <cdr:to>
      <cdr:x>0.95993</cdr:x>
      <cdr:y>0.40929</cdr:y>
    </cdr:to>
    <cdr:sp macro="" textlink="">
      <cdr:nvSpPr>
        <cdr:cNvPr id="57349" name="Text Box 5"/>
        <cdr:cNvSpPr txBox="1">
          <a:spLocks xmlns:a="http://schemas.openxmlformats.org/drawingml/2006/main" noChangeArrowheads="1"/>
        </cdr:cNvSpPr>
      </cdr:nvSpPr>
      <cdr:spPr bwMode="auto">
        <a:xfrm xmlns:a="http://schemas.openxmlformats.org/drawingml/2006/main">
          <a:off x="5168817" y="1498111"/>
          <a:ext cx="317158" cy="19123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0" i="0" strike="noStrike" dirty="0">
              <a:solidFill>
                <a:srgbClr val="000000"/>
              </a:solidFill>
              <a:latin typeface="Times New Roman"/>
              <a:ea typeface="Times New Roman"/>
              <a:cs typeface="Times New Roman"/>
            </a:rPr>
            <a:t>Sc 1</a:t>
          </a:r>
        </a:p>
      </cdr:txBody>
    </cdr:sp>
  </cdr:relSizeAnchor>
  <cdr:relSizeAnchor xmlns:cdr="http://schemas.openxmlformats.org/drawingml/2006/chartDrawing">
    <cdr:from>
      <cdr:x>0.90443</cdr:x>
      <cdr:y>0.27078</cdr:y>
    </cdr:from>
    <cdr:to>
      <cdr:x>0.95993</cdr:x>
      <cdr:y>0.31687</cdr:y>
    </cdr:to>
    <cdr:sp macro="" textlink="">
      <cdr:nvSpPr>
        <cdr:cNvPr id="57350" name="Text Box 6"/>
        <cdr:cNvSpPr txBox="1">
          <a:spLocks xmlns:a="http://schemas.openxmlformats.org/drawingml/2006/main" noChangeArrowheads="1"/>
        </cdr:cNvSpPr>
      </cdr:nvSpPr>
      <cdr:spPr bwMode="auto">
        <a:xfrm xmlns:a="http://schemas.openxmlformats.org/drawingml/2006/main">
          <a:off x="5168817" y="1117664"/>
          <a:ext cx="317158" cy="19022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0" i="0" strike="noStrike" dirty="0">
              <a:solidFill>
                <a:srgbClr val="000000"/>
              </a:solidFill>
              <a:latin typeface="Times New Roman"/>
              <a:ea typeface="Times New Roman"/>
              <a:cs typeface="Times New Roman"/>
            </a:rPr>
            <a:t>Sc 2</a:t>
          </a:r>
        </a:p>
      </cdr:txBody>
    </cdr:sp>
  </cdr:relSizeAnchor>
  <cdr:relSizeAnchor xmlns:cdr="http://schemas.openxmlformats.org/drawingml/2006/chartDrawing">
    <cdr:from>
      <cdr:x>0.90443</cdr:x>
      <cdr:y>0.09229</cdr:y>
    </cdr:from>
    <cdr:to>
      <cdr:x>0.95993</cdr:x>
      <cdr:y>0.13838</cdr:y>
    </cdr:to>
    <cdr:sp macro="" textlink="">
      <cdr:nvSpPr>
        <cdr:cNvPr id="57351" name="Text Box 7"/>
        <cdr:cNvSpPr txBox="1">
          <a:spLocks xmlns:a="http://schemas.openxmlformats.org/drawingml/2006/main" noChangeArrowheads="1"/>
        </cdr:cNvSpPr>
      </cdr:nvSpPr>
      <cdr:spPr bwMode="auto">
        <a:xfrm xmlns:a="http://schemas.openxmlformats.org/drawingml/2006/main">
          <a:off x="5168817" y="380924"/>
          <a:ext cx="317158" cy="190224"/>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0" i="0" strike="noStrike" dirty="0">
              <a:solidFill>
                <a:srgbClr val="000000"/>
              </a:solidFill>
              <a:latin typeface="Times New Roman"/>
              <a:ea typeface="Times New Roman"/>
              <a:cs typeface="Times New Roman"/>
            </a:rPr>
            <a:t>Sc 3</a:t>
          </a:r>
        </a:p>
      </cdr:txBody>
    </cdr:sp>
  </cdr:relSizeAnchor>
  <cdr:relSizeAnchor xmlns:cdr="http://schemas.openxmlformats.org/drawingml/2006/chartDrawing">
    <cdr:from>
      <cdr:x>0.55096</cdr:x>
      <cdr:y>0.77973</cdr:y>
    </cdr:from>
    <cdr:to>
      <cdr:x>0.74003</cdr:x>
      <cdr:y>0.8233</cdr:y>
    </cdr:to>
    <cdr:sp macro="" textlink="">
      <cdr:nvSpPr>
        <cdr:cNvPr id="57352" name="Text Box 8"/>
        <cdr:cNvSpPr txBox="1">
          <a:spLocks xmlns:a="http://schemas.openxmlformats.org/drawingml/2006/main" noChangeArrowheads="1"/>
        </cdr:cNvSpPr>
      </cdr:nvSpPr>
      <cdr:spPr bwMode="auto">
        <a:xfrm xmlns:a="http://schemas.openxmlformats.org/drawingml/2006/main">
          <a:off x="3141745" y="3208433"/>
          <a:ext cx="1078121" cy="17928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1" i="0" strike="noStrike" dirty="0">
              <a:solidFill>
                <a:srgbClr val="000000"/>
              </a:solidFill>
              <a:latin typeface="Times New Roman"/>
              <a:ea typeface="Times New Roman"/>
              <a:cs typeface="Times New Roman"/>
            </a:rPr>
            <a:t>Bioenergy/Fuelwood</a:t>
          </a:r>
        </a:p>
      </cdr:txBody>
    </cdr:sp>
  </cdr:relSizeAnchor>
  <cdr:relSizeAnchor xmlns:cdr="http://schemas.openxmlformats.org/drawingml/2006/chartDrawing">
    <cdr:from>
      <cdr:x>0.85556</cdr:x>
      <cdr:y>0.83992</cdr:y>
    </cdr:from>
    <cdr:to>
      <cdr:x>0.96214</cdr:x>
      <cdr:y>0.88625</cdr:y>
    </cdr:to>
    <cdr:sp macro="" textlink="">
      <cdr:nvSpPr>
        <cdr:cNvPr id="57353" name="Text Box 9"/>
        <cdr:cNvSpPr txBox="1">
          <a:spLocks xmlns:a="http://schemas.openxmlformats.org/drawingml/2006/main" noChangeArrowheads="1"/>
        </cdr:cNvSpPr>
      </cdr:nvSpPr>
      <cdr:spPr bwMode="auto">
        <a:xfrm xmlns:a="http://schemas.openxmlformats.org/drawingml/2006/main">
          <a:off x="4889551" y="3466776"/>
          <a:ext cx="609054" cy="19123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0" i="0" strike="noStrike" dirty="0">
              <a:solidFill>
                <a:srgbClr val="000000"/>
              </a:solidFill>
              <a:latin typeface="Times New Roman"/>
              <a:ea typeface="Times New Roman"/>
              <a:cs typeface="Times New Roman"/>
            </a:rPr>
            <a:t>Sc 1   Sc 2</a:t>
          </a:r>
        </a:p>
      </cdr:txBody>
    </cdr:sp>
  </cdr:relSizeAnchor>
  <cdr:relSizeAnchor xmlns:cdr="http://schemas.openxmlformats.org/drawingml/2006/chartDrawing">
    <cdr:from>
      <cdr:x>0.90443</cdr:x>
      <cdr:y>0.76311</cdr:y>
    </cdr:from>
    <cdr:to>
      <cdr:x>0.95993</cdr:x>
      <cdr:y>0.8092</cdr:y>
    </cdr:to>
    <cdr:sp macro="" textlink="">
      <cdr:nvSpPr>
        <cdr:cNvPr id="57354" name="Text Box 10"/>
        <cdr:cNvSpPr txBox="1">
          <a:spLocks xmlns:a="http://schemas.openxmlformats.org/drawingml/2006/main" noChangeArrowheads="1"/>
        </cdr:cNvSpPr>
      </cdr:nvSpPr>
      <cdr:spPr bwMode="auto">
        <a:xfrm xmlns:a="http://schemas.openxmlformats.org/drawingml/2006/main">
          <a:off x="5168817" y="3149737"/>
          <a:ext cx="317158" cy="19022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sz="925" b="0" i="0" strike="noStrike" dirty="0">
              <a:solidFill>
                <a:srgbClr val="000000"/>
              </a:solidFill>
              <a:latin typeface="Times New Roman"/>
              <a:ea typeface="Times New Roman"/>
              <a:cs typeface="Times New Roman"/>
            </a:rPr>
            <a:t>Sc 3</a:t>
          </a:r>
        </a:p>
      </cdr:txBody>
    </cdr:sp>
  </cdr:relSizeAnchor>
  <cdr:relSizeAnchor xmlns:cdr="http://schemas.openxmlformats.org/drawingml/2006/chartDrawing">
    <cdr:from>
      <cdr:x>0.50221</cdr:x>
      <cdr:y>0.92917</cdr:y>
    </cdr:from>
    <cdr:to>
      <cdr:x>0.51989</cdr:x>
      <cdr:y>0.9816</cdr:y>
    </cdr:to>
    <cdr:sp macro="" textlink="">
      <cdr:nvSpPr>
        <cdr:cNvPr id="57355" name="Text Box 11"/>
        <cdr:cNvSpPr txBox="1">
          <a:spLocks xmlns:a="http://schemas.openxmlformats.org/drawingml/2006/main" noChangeArrowheads="1"/>
        </cdr:cNvSpPr>
      </cdr:nvSpPr>
      <cdr:spPr bwMode="auto">
        <a:xfrm xmlns:a="http://schemas.openxmlformats.org/drawingml/2006/main">
          <a:off x="2870130" y="3835146"/>
          <a:ext cx="101041" cy="216392"/>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sp>
  </cdr:relSizeAnchor>
  <cdr:relSizeAnchor xmlns:cdr="http://schemas.openxmlformats.org/drawingml/2006/chartDrawing">
    <cdr:from>
      <cdr:x>0.14023</cdr:x>
      <cdr:y>0.59686</cdr:y>
    </cdr:from>
    <cdr:to>
      <cdr:x>0.50879</cdr:x>
      <cdr:y>0.64697</cdr:y>
    </cdr:to>
    <cdr:sp macro="" textlink="">
      <cdr:nvSpPr>
        <cdr:cNvPr id="57356" name="Text Box 12"/>
        <cdr:cNvSpPr txBox="1">
          <a:spLocks xmlns:a="http://schemas.openxmlformats.org/drawingml/2006/main" noChangeArrowheads="1"/>
        </cdr:cNvSpPr>
      </cdr:nvSpPr>
      <cdr:spPr bwMode="auto">
        <a:xfrm xmlns:a="http://schemas.openxmlformats.org/drawingml/2006/main">
          <a:off x="799659" y="2455952"/>
          <a:ext cx="2101640" cy="20619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18288" tIns="18288" rIns="18288" bIns="18288" anchor="ctr" upright="1">
          <a:spAutoFit/>
        </a:bodyPr>
        <a:lstStyle xmlns:a="http://schemas.openxmlformats.org/drawingml/2006/main"/>
        <a:p xmlns:a="http://schemas.openxmlformats.org/drawingml/2006/main">
          <a:pPr algn="ctr" rtl="0">
            <a:defRPr sz="1000"/>
          </a:pPr>
          <a:r>
            <a:rPr lang="en-US" sz="1100" b="0" i="0" strike="noStrike" dirty="0">
              <a:solidFill>
                <a:srgbClr val="000000"/>
              </a:solidFill>
              <a:latin typeface="Times New Roman"/>
              <a:ea typeface="Times New Roman"/>
              <a:cs typeface="Times New Roman"/>
            </a:rPr>
            <a:t>Actual global total wood production</a:t>
          </a:r>
        </a:p>
      </cdr:txBody>
    </cdr:sp>
  </cdr:relSizeAnchor>
  <cdr:relSizeAnchor xmlns:cdr="http://schemas.openxmlformats.org/drawingml/2006/chartDrawing">
    <cdr:from>
      <cdr:x>0.53452</cdr:x>
      <cdr:y>0.59598</cdr:y>
    </cdr:from>
    <cdr:to>
      <cdr:x>0.97873</cdr:x>
      <cdr:y>0.68724</cdr:y>
    </cdr:to>
    <cdr:sp macro="" textlink="">
      <cdr:nvSpPr>
        <cdr:cNvPr id="57357" name="Text Box 13"/>
        <cdr:cNvSpPr txBox="1">
          <a:spLocks xmlns:a="http://schemas.openxmlformats.org/drawingml/2006/main" noChangeArrowheads="1"/>
        </cdr:cNvSpPr>
      </cdr:nvSpPr>
      <cdr:spPr bwMode="auto">
        <a:xfrm xmlns:a="http://schemas.openxmlformats.org/drawingml/2006/main">
          <a:off x="3047993" y="2452354"/>
          <a:ext cx="2533019" cy="37548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18288" tIns="18288" rIns="18288" bIns="18288" anchor="ctr" upright="1">
          <a:spAutoFit/>
        </a:bodyPr>
        <a:lstStyle xmlns:a="http://schemas.openxmlformats.org/drawingml/2006/main"/>
        <a:p xmlns:a="http://schemas.openxmlformats.org/drawingml/2006/main">
          <a:pPr algn="ctr" rtl="0">
            <a:defRPr sz="1000"/>
          </a:pPr>
          <a:r>
            <a:rPr lang="en-US" sz="1100" b="1" i="0" strike="noStrike" dirty="0">
              <a:solidFill>
                <a:srgbClr val="000000"/>
              </a:solidFill>
              <a:latin typeface="Times New Roman"/>
              <a:ea typeface="Times New Roman"/>
              <a:cs typeface="Times New Roman"/>
            </a:rPr>
            <a:t>Projected</a:t>
          </a:r>
          <a:r>
            <a:rPr lang="en-US" sz="1100" b="1" i="0" strike="noStrike" baseline="0" dirty="0">
              <a:solidFill>
                <a:srgbClr val="000000"/>
              </a:solidFill>
              <a:latin typeface="Times New Roman"/>
              <a:ea typeface="Times New Roman"/>
              <a:cs typeface="Times New Roman"/>
            </a:rPr>
            <a:t> p</a:t>
          </a:r>
          <a:r>
            <a:rPr lang="en-US" sz="1100" b="1" i="0" strike="noStrike" dirty="0">
              <a:solidFill>
                <a:srgbClr val="000000"/>
              </a:solidFill>
              <a:latin typeface="Times New Roman"/>
              <a:ea typeface="Times New Roman"/>
              <a:cs typeface="Times New Roman"/>
            </a:rPr>
            <a:t>otential</a:t>
          </a:r>
          <a:r>
            <a:rPr lang="en-US" sz="1100" b="1" i="0" strike="noStrike" baseline="0" dirty="0">
              <a:solidFill>
                <a:srgbClr val="000000"/>
              </a:solidFill>
              <a:latin typeface="Times New Roman"/>
              <a:ea typeface="Times New Roman"/>
              <a:cs typeface="Times New Roman"/>
            </a:rPr>
            <a:t> wood supply from Planted Forests</a:t>
          </a:r>
          <a:endParaRPr lang="en-US" sz="1100" b="0" i="0" strike="noStrike" dirty="0">
            <a:solidFill>
              <a:srgbClr val="000000"/>
            </a:solidFill>
            <a:latin typeface="Times New Roman"/>
            <a:ea typeface="Times New Roman"/>
            <a:cs typeface="Times New Roman"/>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0.01312</cdr:x>
      <cdr:y>0.04117</cdr:y>
    </cdr:from>
    <cdr:to>
      <cdr:x>0.18483</cdr:x>
      <cdr:y>0.11315</cdr:y>
    </cdr:to>
    <cdr:sp macro="" textlink="">
      <cdr:nvSpPr>
        <cdr:cNvPr id="2" name="Text Box -1023"/>
        <cdr:cNvSpPr txBox="1">
          <a:spLocks xmlns:a="http://schemas.openxmlformats.org/drawingml/2006/main" noChangeArrowheads="1"/>
        </cdr:cNvSpPr>
      </cdr:nvSpPr>
      <cdr:spPr bwMode="auto">
        <a:xfrm xmlns:a="http://schemas.openxmlformats.org/drawingml/2006/main">
          <a:off x="76632" y="152692"/>
          <a:ext cx="1003135" cy="26690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ea typeface="Times New Roman"/>
              <a:cs typeface="Times New Roman"/>
            </a:rPr>
            <a:t>Million m3</a:t>
          </a:r>
        </a:p>
      </cdr:txBody>
    </cdr:sp>
  </cdr:relSizeAnchor>
  <cdr:relSizeAnchor xmlns:cdr="http://schemas.openxmlformats.org/drawingml/2006/chartDrawing">
    <cdr:from>
      <cdr:x>0.35212</cdr:x>
      <cdr:y>0.04117</cdr:y>
    </cdr:from>
    <cdr:to>
      <cdr:x>0.61521</cdr:x>
      <cdr:y>0.1061</cdr:y>
    </cdr:to>
    <cdr:sp macro="" textlink="">
      <cdr:nvSpPr>
        <cdr:cNvPr id="3" name="Text Box -1022"/>
        <cdr:cNvSpPr txBox="1">
          <a:spLocks xmlns:a="http://schemas.openxmlformats.org/drawingml/2006/main" noChangeArrowheads="1"/>
        </cdr:cNvSpPr>
      </cdr:nvSpPr>
      <cdr:spPr bwMode="auto">
        <a:xfrm xmlns:a="http://schemas.openxmlformats.org/drawingml/2006/main">
          <a:off x="2057070" y="152692"/>
          <a:ext cx="1536992" cy="240754"/>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0">
            <a:defRPr sz="1000"/>
          </a:pPr>
          <a:r>
            <a:rPr lang="en-US" sz="1200" b="1" i="0" strike="noStrike" dirty="0">
              <a:solidFill>
                <a:srgbClr val="000000"/>
              </a:solidFill>
              <a:latin typeface="Times New Roman"/>
              <a:ea typeface="Times New Roman"/>
              <a:cs typeface="Times New Roman"/>
            </a:rPr>
            <a:t>Industrial roundwood</a:t>
          </a:r>
        </a:p>
      </cdr:txBody>
    </cdr:sp>
  </cdr:relSizeAnchor>
</c:userShapes>
</file>

<file path=ppt/drawings/drawing3.xml><?xml version="1.0" encoding="utf-8"?>
<c:userShapes xmlns:c="http://schemas.openxmlformats.org/drawingml/2006/chart">
  <cdr:relSizeAnchor xmlns:cdr="http://schemas.openxmlformats.org/drawingml/2006/chartDrawing">
    <cdr:from>
      <cdr:x>0.01091</cdr:x>
      <cdr:y>0.07226</cdr:y>
    </cdr:from>
    <cdr:to>
      <cdr:x>0.1782</cdr:x>
      <cdr:y>0.14542</cdr:y>
    </cdr:to>
    <cdr:sp macro="" textlink="">
      <cdr:nvSpPr>
        <cdr:cNvPr id="2" name="Text Box -1023"/>
        <cdr:cNvSpPr txBox="1">
          <a:spLocks xmlns:a="http://schemas.openxmlformats.org/drawingml/2006/main" noChangeArrowheads="1"/>
        </cdr:cNvSpPr>
      </cdr:nvSpPr>
      <cdr:spPr bwMode="auto">
        <a:xfrm xmlns:a="http://schemas.openxmlformats.org/drawingml/2006/main">
          <a:off x="63716" y="263398"/>
          <a:ext cx="977303" cy="26663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ea typeface="Times New Roman"/>
              <a:cs typeface="Times New Roman"/>
            </a:rPr>
            <a:t>Million m3</a:t>
          </a:r>
        </a:p>
      </cdr:txBody>
    </cdr:sp>
  </cdr:relSizeAnchor>
  <cdr:relSizeAnchor xmlns:cdr="http://schemas.openxmlformats.org/drawingml/2006/chartDrawing">
    <cdr:from>
      <cdr:x>0.35654</cdr:x>
      <cdr:y>0.03484</cdr:y>
    </cdr:from>
    <cdr:to>
      <cdr:x>0.6044</cdr:x>
      <cdr:y>0.10094</cdr:y>
    </cdr:to>
    <cdr:sp macro="" textlink="">
      <cdr:nvSpPr>
        <cdr:cNvPr id="3" name="Text Box -1022"/>
        <cdr:cNvSpPr txBox="1">
          <a:spLocks xmlns:a="http://schemas.openxmlformats.org/drawingml/2006/main" noChangeArrowheads="1"/>
        </cdr:cNvSpPr>
      </cdr:nvSpPr>
      <cdr:spPr bwMode="auto">
        <a:xfrm xmlns:a="http://schemas.openxmlformats.org/drawingml/2006/main">
          <a:off x="2082902" y="126981"/>
          <a:ext cx="1448016" cy="240944"/>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0">
            <a:defRPr sz="1000"/>
          </a:pPr>
          <a:r>
            <a:rPr lang="en-US" sz="1200" b="1" i="0" strike="noStrike" dirty="0">
              <a:solidFill>
                <a:srgbClr val="000000"/>
              </a:solidFill>
              <a:latin typeface="Times New Roman"/>
              <a:ea typeface="Times New Roman"/>
              <a:cs typeface="Times New Roman"/>
            </a:rPr>
            <a:t>Fuelwood/Bioenergy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22583-46AF-EE47-BDE4-80A740CB11DD}" type="datetimeFigureOut">
              <a:rPr lang="en-US" smtClean="0"/>
              <a:pPr/>
              <a:t>6/2/11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CDF9-6148-574F-9B4E-0EC889608BA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6CDF9-6148-574F-9B4E-0EC889608BA8}"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5301811-1BBF-8048-8945-54B77384F42D}" type="datetimeFigureOut">
              <a:rPr lang="en-US" smtClean="0"/>
              <a:pPr/>
              <a:t>6/2/11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BF2908-55B2-AF40-A691-280B5D97CFC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01811-1BBF-8048-8945-54B77384F42D}" type="datetimeFigureOut">
              <a:rPr lang="en-US" smtClean="0"/>
              <a:pPr/>
              <a:t>6/2/11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2908-55B2-AF40-A691-280B5D97CFC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774701" y="228600"/>
            <a:ext cx="7772400" cy="1470025"/>
          </a:xfrm>
        </p:spPr>
        <p:txBody>
          <a:bodyPr/>
          <a:lstStyle/>
          <a:p>
            <a:r>
              <a:rPr lang="en-US" dirty="0" smtClean="0"/>
              <a:t>The BRT and Analog Forestry</a:t>
            </a:r>
            <a:endParaRPr lang="en-US" dirty="0"/>
          </a:p>
        </p:txBody>
      </p:sp>
      <p:sp>
        <p:nvSpPr>
          <p:cNvPr id="5" name="Subtitle 4"/>
          <p:cNvSpPr>
            <a:spLocks noGrp="1"/>
          </p:cNvSpPr>
          <p:nvPr>
            <p:ph type="subTitle" idx="4294967295"/>
          </p:nvPr>
        </p:nvSpPr>
        <p:spPr>
          <a:xfrm>
            <a:off x="4483100" y="5556250"/>
            <a:ext cx="4635499" cy="647700"/>
          </a:xfrm>
        </p:spPr>
        <p:txBody>
          <a:bodyPr>
            <a:noAutofit/>
          </a:bodyPr>
          <a:lstStyle/>
          <a:p>
            <a:pPr algn="ctr">
              <a:buNone/>
            </a:pPr>
            <a:r>
              <a:rPr lang="en-US" sz="4000" b="1" dirty="0" smtClean="0">
                <a:solidFill>
                  <a:srgbClr val="008000"/>
                </a:solidFill>
              </a:rPr>
              <a:t>Where to from here?</a:t>
            </a:r>
            <a:endParaRPr lang="en-US" sz="4000" b="1" dirty="0">
              <a:solidFill>
                <a:srgbClr val="008000"/>
              </a:solidFill>
            </a:endParaRPr>
          </a:p>
        </p:txBody>
      </p:sp>
      <p:pic>
        <p:nvPicPr>
          <p:cNvPr id="6" name="Picture 5" descr="ICAM0032.JPG"/>
          <p:cNvPicPr>
            <a:picLocks noChangeAspect="1"/>
          </p:cNvPicPr>
          <p:nvPr/>
        </p:nvPicPr>
        <p:blipFill>
          <a:blip r:embed="rId2"/>
          <a:stretch>
            <a:fillRect/>
          </a:stretch>
        </p:blipFill>
        <p:spPr>
          <a:xfrm>
            <a:off x="0" y="1698625"/>
            <a:ext cx="4089399" cy="3067049"/>
          </a:xfrm>
          <a:prstGeom prst="rect">
            <a:avLst/>
          </a:prstGeom>
        </p:spPr>
      </p:pic>
      <p:pic>
        <p:nvPicPr>
          <p:cNvPr id="7" name="Picture 6" descr="P1020685.JPG"/>
          <p:cNvPicPr>
            <a:picLocks noChangeAspect="1"/>
          </p:cNvPicPr>
          <p:nvPr/>
        </p:nvPicPr>
        <p:blipFill>
          <a:blip r:embed="rId3"/>
          <a:stretch>
            <a:fillRect/>
          </a:stretch>
        </p:blipFill>
        <p:spPr>
          <a:xfrm>
            <a:off x="4927600" y="1698625"/>
            <a:ext cx="4190999" cy="31432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460500" y="1409700"/>
            <a:ext cx="5854700"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smtClean="0"/>
              <a:t>Observe </a:t>
            </a:r>
            <a:r>
              <a:rPr lang="en-US" b="1" dirty="0"/>
              <a:t>and </a:t>
            </a:r>
            <a:r>
              <a:rPr lang="en-US" b="1" dirty="0" smtClean="0"/>
              <a:t>record</a:t>
            </a:r>
          </a:p>
          <a:p>
            <a:r>
              <a:rPr lang="en-US" b="1" dirty="0" smtClean="0"/>
              <a:t>Understand </a:t>
            </a:r>
            <a:r>
              <a:rPr lang="en-US" b="1" dirty="0"/>
              <a:t>and </a:t>
            </a:r>
            <a:r>
              <a:rPr lang="en-US" b="1" dirty="0" smtClean="0"/>
              <a:t>Evaluate</a:t>
            </a:r>
          </a:p>
          <a:p>
            <a:r>
              <a:rPr lang="en-US" b="1" dirty="0" smtClean="0"/>
              <a:t>Know </a:t>
            </a:r>
            <a:r>
              <a:rPr lang="en-US" b="1" dirty="0"/>
              <a:t>your </a:t>
            </a:r>
            <a:r>
              <a:rPr lang="en-US" b="1" dirty="0" smtClean="0"/>
              <a:t>land</a:t>
            </a:r>
          </a:p>
          <a:p>
            <a:r>
              <a:rPr lang="en-US" b="1" dirty="0" smtClean="0"/>
              <a:t>Identify </a:t>
            </a:r>
            <a:r>
              <a:rPr lang="en-US" b="1" dirty="0"/>
              <a:t>levels of </a:t>
            </a:r>
            <a:r>
              <a:rPr lang="en-US" b="1" dirty="0" smtClean="0"/>
              <a:t>yield</a:t>
            </a:r>
          </a:p>
          <a:p>
            <a:r>
              <a:rPr lang="en-US" b="1" dirty="0" smtClean="0"/>
              <a:t>Map </a:t>
            </a:r>
            <a:r>
              <a:rPr lang="en-US" b="1" dirty="0"/>
              <a:t>out flow and reservoir systems (existing and potential</a:t>
            </a:r>
            <a:r>
              <a:rPr lang="en-US" b="1" dirty="0" smtClean="0"/>
              <a:t>)</a:t>
            </a:r>
          </a:p>
          <a:p>
            <a:r>
              <a:rPr lang="en-US" b="1" dirty="0" smtClean="0"/>
              <a:t>Reduce </a:t>
            </a:r>
            <a:r>
              <a:rPr lang="en-US" b="1" dirty="0"/>
              <a:t>ratio of external energy in </a:t>
            </a:r>
            <a:r>
              <a:rPr lang="en-US" b="1" dirty="0" smtClean="0"/>
              <a:t>production</a:t>
            </a:r>
          </a:p>
          <a:p>
            <a:r>
              <a:rPr lang="en-US" b="1" dirty="0" smtClean="0"/>
              <a:t>Be </a:t>
            </a:r>
            <a:r>
              <a:rPr lang="en-US" b="1" dirty="0"/>
              <a:t>guided by landscape and </a:t>
            </a:r>
            <a:r>
              <a:rPr lang="en-US" b="1" dirty="0" smtClean="0"/>
              <a:t>neighbors needs</a:t>
            </a:r>
          </a:p>
          <a:p>
            <a:r>
              <a:rPr lang="en-US" b="1" dirty="0" smtClean="0"/>
              <a:t>Follow </a:t>
            </a:r>
            <a:r>
              <a:rPr lang="en-US" b="1" dirty="0"/>
              <a:t>ecological </a:t>
            </a:r>
            <a:r>
              <a:rPr lang="en-US" b="1" dirty="0" smtClean="0"/>
              <a:t>succession</a:t>
            </a:r>
          </a:p>
          <a:p>
            <a:r>
              <a:rPr lang="en-US" b="1" dirty="0" smtClean="0"/>
              <a:t>Utilize </a:t>
            </a:r>
            <a:r>
              <a:rPr lang="en-US" b="1" dirty="0"/>
              <a:t>ecological </a:t>
            </a:r>
            <a:r>
              <a:rPr lang="en-US" b="1" dirty="0" smtClean="0"/>
              <a:t>processes</a:t>
            </a:r>
          </a:p>
          <a:p>
            <a:r>
              <a:rPr lang="en-US" b="1" dirty="0" smtClean="0"/>
              <a:t>Value Biodiversity</a:t>
            </a:r>
          </a:p>
          <a:p>
            <a:r>
              <a:rPr lang="en-US" b="1" dirty="0" smtClean="0"/>
              <a:t>Respect Maturity</a:t>
            </a:r>
          </a:p>
          <a:p>
            <a:r>
              <a:rPr lang="en-US" b="1" dirty="0" smtClean="0"/>
              <a:t>Respond </a:t>
            </a:r>
            <a:r>
              <a:rPr lang="en-US" b="1" dirty="0"/>
              <a:t>Creatively</a:t>
            </a:r>
            <a:endParaRPr lang="en-US" dirty="0"/>
          </a:p>
        </p:txBody>
      </p:sp>
      <p:sp>
        <p:nvSpPr>
          <p:cNvPr id="3" name="TextBox 2"/>
          <p:cNvSpPr txBox="1"/>
          <p:nvPr/>
        </p:nvSpPr>
        <p:spPr>
          <a:xfrm>
            <a:off x="863600" y="647700"/>
            <a:ext cx="7377591" cy="461665"/>
          </a:xfrm>
          <a:prstGeom prst="rect">
            <a:avLst/>
          </a:prstGeom>
          <a:noFill/>
        </p:spPr>
        <p:txBody>
          <a:bodyPr wrap="none" rtlCol="0">
            <a:spAutoFit/>
          </a:bodyPr>
          <a:lstStyle/>
          <a:p>
            <a:r>
              <a:rPr lang="en-US" sz="2400" dirty="0" smtClean="0"/>
              <a:t>Analog Forestry is based on the following basic principles:</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F-10 steps.jpg"/>
          <p:cNvPicPr>
            <a:picLocks noChangeAspect="1"/>
          </p:cNvPicPr>
          <p:nvPr/>
        </p:nvPicPr>
        <p:blipFill>
          <a:blip r:embed="rId2"/>
          <a:stretch>
            <a:fillRect/>
          </a:stretch>
        </p:blipFill>
        <p:spPr>
          <a:xfrm>
            <a:off x="1709739" y="279400"/>
            <a:ext cx="5287962" cy="639171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70000" y="1193800"/>
            <a:ext cx="6654800" cy="3970318"/>
          </a:xfrm>
          <a:prstGeom prst="rect">
            <a:avLst/>
          </a:prstGeom>
          <a:solidFill>
            <a:schemeClr val="accent3">
              <a:lumMod val="60000"/>
              <a:lumOff val="40000"/>
            </a:schemeClr>
          </a:solidFill>
        </p:spPr>
        <p:txBody>
          <a:bodyPr wrap="square" rtlCol="0">
            <a:spAutoFit/>
          </a:bodyPr>
          <a:lstStyle/>
          <a:p>
            <a:r>
              <a:rPr lang="en-AU" sz="3600" dirty="0" smtClean="0"/>
              <a:t>“Analogue forestry is a response that seeks to address both the genetic and cultural issues of biological loss”</a:t>
            </a:r>
          </a:p>
          <a:p>
            <a:endParaRPr lang="en-AU" sz="3600" b="1" dirty="0" smtClean="0"/>
          </a:p>
          <a:p>
            <a:endParaRPr lang="en-AU" sz="3600" b="1" dirty="0" smtClean="0"/>
          </a:p>
          <a:p>
            <a:r>
              <a:rPr lang="en-AU" dirty="0" smtClean="0"/>
              <a:t>Senanayake and Jack (1998) ‘Analogue Forestry: An Introduction’</a:t>
            </a:r>
            <a:endParaRPr lang="en-AU" b="1"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AFNHomePage.jpg"/>
          <p:cNvPicPr>
            <a:picLocks noChangeAspect="1"/>
          </p:cNvPicPr>
          <p:nvPr/>
        </p:nvPicPr>
        <p:blipFill>
          <a:blip r:embed="rId2"/>
          <a:stretch>
            <a:fillRect/>
          </a:stretch>
        </p:blipFill>
        <p:spPr>
          <a:xfrm>
            <a:off x="1238250" y="292100"/>
            <a:ext cx="6534150" cy="620112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ILChomepage.jpg"/>
          <p:cNvPicPr>
            <a:picLocks noChangeAspect="1"/>
          </p:cNvPicPr>
          <p:nvPr/>
        </p:nvPicPr>
        <p:blipFill>
          <a:blip r:embed="rId2"/>
          <a:stretch>
            <a:fillRect/>
          </a:stretch>
        </p:blipFill>
        <p:spPr>
          <a:xfrm>
            <a:off x="2216150" y="203200"/>
            <a:ext cx="5169629" cy="63881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atertowers.jpg"/>
          <p:cNvPicPr>
            <a:picLocks noChangeAspect="1"/>
          </p:cNvPicPr>
          <p:nvPr/>
        </p:nvPicPr>
        <p:blipFill>
          <a:blip r:embed="rId2"/>
          <a:stretch>
            <a:fillRect/>
          </a:stretch>
        </p:blipFill>
        <p:spPr>
          <a:xfrm>
            <a:off x="715963" y="368300"/>
            <a:ext cx="7285037" cy="62716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Kalmunai.jpg"/>
          <p:cNvPicPr>
            <a:picLocks noChangeAspect="1"/>
          </p:cNvPicPr>
          <p:nvPr/>
        </p:nvPicPr>
        <p:blipFill>
          <a:blip r:embed="rId2"/>
          <a:stretch>
            <a:fillRect/>
          </a:stretch>
        </p:blipFill>
        <p:spPr>
          <a:xfrm>
            <a:off x="0" y="631825"/>
            <a:ext cx="8839865" cy="56292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ioremedition SL.jpg"/>
          <p:cNvPicPr>
            <a:picLocks noChangeAspect="1"/>
          </p:cNvPicPr>
          <p:nvPr/>
        </p:nvPicPr>
        <p:blipFill>
          <a:blip r:embed="rId2"/>
          <a:stretch>
            <a:fillRect/>
          </a:stretch>
        </p:blipFill>
        <p:spPr>
          <a:xfrm>
            <a:off x="457200" y="328612"/>
            <a:ext cx="8217619" cy="609758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ioremediation.jpg"/>
          <p:cNvPicPr>
            <a:picLocks noChangeAspect="1"/>
          </p:cNvPicPr>
          <p:nvPr/>
        </p:nvPicPr>
        <p:blipFill>
          <a:blip r:embed="rId3"/>
          <a:stretch>
            <a:fillRect/>
          </a:stretch>
        </p:blipFill>
        <p:spPr>
          <a:xfrm>
            <a:off x="657225" y="393700"/>
            <a:ext cx="7788275" cy="58697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ioremediation3.jpg"/>
          <p:cNvPicPr>
            <a:picLocks noChangeAspect="1"/>
          </p:cNvPicPr>
          <p:nvPr/>
        </p:nvPicPr>
        <p:blipFill>
          <a:blip r:embed="rId2"/>
          <a:stretch>
            <a:fillRect/>
          </a:stretch>
        </p:blipFill>
        <p:spPr>
          <a:xfrm>
            <a:off x="466725" y="444500"/>
            <a:ext cx="7775222" cy="5892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500" y="1041400"/>
            <a:ext cx="8566250" cy="48895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ioremediation4.jpg"/>
          <p:cNvPicPr>
            <a:picLocks noChangeAspect="1"/>
          </p:cNvPicPr>
          <p:nvPr/>
        </p:nvPicPr>
        <p:blipFill>
          <a:blip r:embed="rId2"/>
          <a:stretch>
            <a:fillRect/>
          </a:stretch>
        </p:blipFill>
        <p:spPr>
          <a:xfrm>
            <a:off x="493712" y="342900"/>
            <a:ext cx="8180388" cy="6202048"/>
          </a:xfrm>
          <a:prstGeom prst="rect">
            <a:avLst/>
          </a:prstGeom>
        </p:spPr>
      </p:pic>
      <p:sp>
        <p:nvSpPr>
          <p:cNvPr id="3" name="Title 2"/>
          <p:cNvSpPr>
            <a:spLocks noGrp="1"/>
          </p:cNvSpPr>
          <p:nvPr>
            <p:ph type="title"/>
          </p:nvPr>
        </p:nvSpPr>
        <p:spPr/>
        <p:txBody>
          <a:bodyPr/>
          <a:lstStyle/>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35000" y="571500"/>
            <a:ext cx="7823200" cy="1498601"/>
          </a:xfrm>
        </p:spPr>
        <p:txBody>
          <a:bodyPr>
            <a:normAutofit/>
          </a:bodyPr>
          <a:lstStyle/>
          <a:p>
            <a:r>
              <a:rPr lang="en-US" dirty="0" smtClean="0"/>
              <a:t>10% of Victoria’s agricultural land </a:t>
            </a:r>
            <a:br>
              <a:rPr lang="en-US" dirty="0" smtClean="0"/>
            </a:br>
            <a:r>
              <a:rPr lang="en-US" dirty="0" smtClean="0"/>
              <a:t>= 1.27 million ha</a:t>
            </a:r>
            <a:endParaRPr lang="en-US" dirty="0"/>
          </a:p>
        </p:txBody>
      </p:sp>
      <p:sp>
        <p:nvSpPr>
          <p:cNvPr id="3" name="Subtitle 2"/>
          <p:cNvSpPr>
            <a:spLocks noGrp="1"/>
          </p:cNvSpPr>
          <p:nvPr>
            <p:ph type="subTitle" idx="1"/>
          </p:nvPr>
        </p:nvSpPr>
        <p:spPr>
          <a:xfrm>
            <a:off x="1371600" y="2257425"/>
            <a:ext cx="6400800" cy="3948642"/>
          </a:xfrm>
        </p:spPr>
        <p:txBody>
          <a:bodyPr/>
          <a:lstStyle/>
          <a:p>
            <a:endParaRPr lang="en-US" dirty="0"/>
          </a:p>
        </p:txBody>
      </p:sp>
      <p:pic>
        <p:nvPicPr>
          <p:cNvPr id="8" name="Picture 7" descr="Victoria1.jpg"/>
          <p:cNvPicPr>
            <a:picLocks noChangeAspect="1"/>
          </p:cNvPicPr>
          <p:nvPr/>
        </p:nvPicPr>
        <p:blipFill>
          <a:blip r:embed="rId2"/>
          <a:stretch>
            <a:fillRect/>
          </a:stretch>
        </p:blipFill>
        <p:spPr>
          <a:xfrm>
            <a:off x="1371600" y="2070101"/>
            <a:ext cx="6409564" cy="469565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1" y="406399"/>
            <a:ext cx="7721599" cy="6109397"/>
          </a:xfrm>
          <a:prstGeom prst="rect">
            <a:avLst/>
          </a:prstGeom>
        </p:spPr>
      </p:pic>
      <p:sp>
        <p:nvSpPr>
          <p:cNvPr id="3" name="TextBox 2"/>
          <p:cNvSpPr txBox="1"/>
          <p:nvPr/>
        </p:nvSpPr>
        <p:spPr>
          <a:xfrm>
            <a:off x="4610100" y="-10033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M2.jpg"/>
          <p:cNvPicPr>
            <a:picLocks noChangeAspect="1"/>
          </p:cNvPicPr>
          <p:nvPr/>
        </p:nvPicPr>
        <p:blipFill>
          <a:blip r:embed="rId2"/>
          <a:stretch>
            <a:fillRect/>
          </a:stretch>
        </p:blipFill>
        <p:spPr>
          <a:xfrm>
            <a:off x="63500" y="252413"/>
            <a:ext cx="9144000" cy="64801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M3.jpg"/>
          <p:cNvPicPr>
            <a:picLocks noChangeAspect="1"/>
          </p:cNvPicPr>
          <p:nvPr/>
        </p:nvPicPr>
        <p:blipFill>
          <a:blip r:embed="rId2"/>
          <a:stretch>
            <a:fillRect/>
          </a:stretch>
        </p:blipFill>
        <p:spPr>
          <a:xfrm>
            <a:off x="366713" y="254000"/>
            <a:ext cx="8261867" cy="62992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M4.jpg"/>
          <p:cNvPicPr>
            <a:picLocks noChangeAspect="1"/>
          </p:cNvPicPr>
          <p:nvPr/>
        </p:nvPicPr>
        <p:blipFill>
          <a:blip r:embed="rId2"/>
          <a:stretch>
            <a:fillRect/>
          </a:stretch>
        </p:blipFill>
        <p:spPr>
          <a:xfrm>
            <a:off x="325439" y="177800"/>
            <a:ext cx="8133156" cy="64897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M1.jpg"/>
          <p:cNvPicPr>
            <a:picLocks noChangeAspect="1"/>
          </p:cNvPicPr>
          <p:nvPr/>
        </p:nvPicPr>
        <p:blipFill>
          <a:blip r:embed="rId2"/>
          <a:stretch>
            <a:fillRect/>
          </a:stretch>
        </p:blipFill>
        <p:spPr>
          <a:xfrm>
            <a:off x="387350" y="0"/>
            <a:ext cx="84455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AF-TFdiagram.jpg"/>
          <p:cNvPicPr>
            <a:picLocks noChangeAspect="1"/>
          </p:cNvPicPr>
          <p:nvPr/>
        </p:nvPicPr>
        <p:blipFill>
          <a:blip r:embed="rId2"/>
          <a:stretch>
            <a:fillRect/>
          </a:stretch>
        </p:blipFill>
        <p:spPr>
          <a:xfrm>
            <a:off x="390034" y="279400"/>
            <a:ext cx="8379381" cy="6350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720850" y="1879600"/>
          <a:ext cx="57023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00122" y="774700"/>
            <a:ext cx="5943755" cy="923330"/>
          </a:xfrm>
          <a:prstGeom prst="rect">
            <a:avLst/>
          </a:prstGeom>
          <a:noFill/>
        </p:spPr>
        <p:txBody>
          <a:bodyPr wrap="square" rtlCol="0">
            <a:spAutoFit/>
          </a:bodyPr>
          <a:lstStyle/>
          <a:p>
            <a:r>
              <a:rPr lang="en-US" dirty="0" smtClean="0"/>
              <a:t>Industrial roundwood and fuelwood: actual global production </a:t>
            </a:r>
          </a:p>
          <a:p>
            <a:r>
              <a:rPr lang="en-US" dirty="0" smtClean="0"/>
              <a:t>	plus projected global supply from “planted forests”</a:t>
            </a:r>
          </a:p>
          <a:p>
            <a:r>
              <a:rPr lang="en-US" dirty="0" smtClean="0"/>
              <a:t>					Source: FAO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657350" y="1581150"/>
          <a:ext cx="5829300" cy="36957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981424" y="680134"/>
            <a:ext cx="5181151" cy="646331"/>
          </a:xfrm>
          <a:prstGeom prst="rect">
            <a:avLst/>
          </a:prstGeom>
          <a:noFill/>
        </p:spPr>
        <p:txBody>
          <a:bodyPr wrap="none" rtlCol="0">
            <a:spAutoFit/>
          </a:bodyPr>
          <a:lstStyle/>
          <a:p>
            <a:r>
              <a:rPr lang="en-US" dirty="0" smtClean="0"/>
              <a:t>Regional breakdown of recent total global production </a:t>
            </a:r>
          </a:p>
          <a:p>
            <a:r>
              <a:rPr lang="en-US" dirty="0" smtClean="0"/>
              <a:t>	compared to future ‘planted forest’ supply</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657350" y="1612900"/>
          <a:ext cx="5829300" cy="3632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930624" y="730934"/>
            <a:ext cx="5181151" cy="646331"/>
          </a:xfrm>
          <a:prstGeom prst="rect">
            <a:avLst/>
          </a:prstGeom>
          <a:noFill/>
        </p:spPr>
        <p:txBody>
          <a:bodyPr wrap="none" rtlCol="0">
            <a:spAutoFit/>
          </a:bodyPr>
          <a:lstStyle/>
          <a:p>
            <a:r>
              <a:rPr lang="en-US" dirty="0" smtClean="0"/>
              <a:t>Regional breakdown of recent total global production </a:t>
            </a:r>
          </a:p>
          <a:p>
            <a:r>
              <a:rPr lang="en-US" dirty="0" smtClean="0"/>
              <a:t>	compared to future ‘planted forest’ supply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able1.jpg"/>
          <p:cNvPicPr>
            <a:picLocks noChangeAspect="1"/>
          </p:cNvPicPr>
          <p:nvPr/>
        </p:nvPicPr>
        <p:blipFill>
          <a:blip r:embed="rId2"/>
          <a:stretch>
            <a:fillRect/>
          </a:stretch>
        </p:blipFill>
        <p:spPr>
          <a:xfrm>
            <a:off x="1463675" y="666812"/>
            <a:ext cx="6054725" cy="5619688"/>
          </a:xfrm>
          <a:prstGeom prst="rect">
            <a:avLst/>
          </a:prstGeom>
        </p:spPr>
      </p:pic>
      <p:sp>
        <p:nvSpPr>
          <p:cNvPr id="3" name="TextBox 2"/>
          <p:cNvSpPr txBox="1"/>
          <p:nvPr/>
        </p:nvSpPr>
        <p:spPr>
          <a:xfrm>
            <a:off x="1463674" y="241300"/>
            <a:ext cx="6065889" cy="369332"/>
          </a:xfrm>
          <a:prstGeom prst="rect">
            <a:avLst/>
          </a:prstGeom>
          <a:noFill/>
        </p:spPr>
        <p:txBody>
          <a:bodyPr wrap="square" rtlCol="0">
            <a:spAutoFit/>
          </a:bodyPr>
          <a:lstStyle/>
          <a:p>
            <a:r>
              <a:rPr lang="en-US" dirty="0" smtClean="0"/>
              <a:t>Changing the standard model of reforestation across the Pacific 			</a:t>
            </a:r>
            <a:endParaRPr lang="en-US" dirty="0"/>
          </a:p>
        </p:txBody>
      </p:sp>
      <p:sp>
        <p:nvSpPr>
          <p:cNvPr id="4" name="TextBox 3"/>
          <p:cNvSpPr txBox="1"/>
          <p:nvPr/>
        </p:nvSpPr>
        <p:spPr>
          <a:xfrm>
            <a:off x="1866900" y="6317734"/>
            <a:ext cx="2488144" cy="369332"/>
          </a:xfrm>
          <a:prstGeom prst="rect">
            <a:avLst/>
          </a:prstGeom>
          <a:noFill/>
        </p:spPr>
        <p:txBody>
          <a:bodyPr wrap="none" rtlCol="0">
            <a:spAutoFit/>
          </a:bodyPr>
          <a:lstStyle/>
          <a:p>
            <a:r>
              <a:rPr lang="en-US" dirty="0" smtClean="0"/>
              <a:t>(David Lamb, AFG, 2011)</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168401" y="0"/>
            <a:ext cx="6438899" cy="6858000"/>
          </a:xfrm>
          <a:prstGeom prst="rect">
            <a:avLst/>
          </a:prstGeom>
          <a:solidFill>
            <a:schemeClr val="accent6">
              <a:lumMod val="40000"/>
              <a:lumOff val="60000"/>
            </a:schemeClr>
          </a:solidFill>
        </p:spPr>
        <p:txBody>
          <a:bodyPr wrap="square" rtlCol="0">
            <a:spAutoFit/>
          </a:bodyPr>
          <a:lstStyle/>
          <a:p>
            <a:r>
              <a:rPr lang="en-US" sz="2400" dirty="0" smtClean="0"/>
              <a:t>“All of these potential trends suggest there is a need for new forms of plantation silviculture and that the methods that have served in the past will no longer prove sufficient.  Simple monocultures of fast growing species may serve pulpwood production, but may be quite unsuitable for forests supposed to protect watersheds, conserve biodiversity or sequester carbon over long periods.  ……………</a:t>
            </a:r>
          </a:p>
          <a:p>
            <a:endParaRPr lang="en-US" sz="2400" dirty="0" smtClean="0"/>
          </a:p>
          <a:p>
            <a:r>
              <a:rPr lang="en-US" sz="2400" dirty="0" smtClean="0"/>
              <a:t>What this means is that Australian forest growers should be willing to explore and innovate, testing new methods of reforestation and remaining open to the new opportunities that  are likely to emerge.”</a:t>
            </a:r>
          </a:p>
          <a:p>
            <a:endParaRPr lang="en-US" dirty="0" smtClean="0"/>
          </a:p>
          <a:p>
            <a:r>
              <a:rPr lang="en-US" dirty="0" smtClean="0"/>
              <a:t>David Lamb ‘Australian Forest Grower’ Autumn 2011 p. 38</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8000"/>
                </a:solidFill>
              </a:rPr>
              <a:t>Analog forests</a:t>
            </a:r>
            <a:r>
              <a:rPr lang="en-US" dirty="0" smtClean="0"/>
              <a:t> </a:t>
            </a:r>
            <a:br>
              <a:rPr lang="en-US" dirty="0" smtClean="0"/>
            </a:br>
            <a:endParaRPr lang="en-US" dirty="0"/>
          </a:p>
        </p:txBody>
      </p:sp>
      <p:sp>
        <p:nvSpPr>
          <p:cNvPr id="3" name="Content Placeholder 2"/>
          <p:cNvSpPr>
            <a:spLocks noGrp="1"/>
          </p:cNvSpPr>
          <p:nvPr>
            <p:ph idx="1"/>
          </p:nvPr>
        </p:nvSpPr>
        <p:spPr>
          <a:xfrm>
            <a:off x="457200" y="1244600"/>
            <a:ext cx="8229600" cy="4881563"/>
          </a:xfrm>
          <a:solidFill>
            <a:schemeClr val="tx2">
              <a:lumMod val="20000"/>
              <a:lumOff val="80000"/>
            </a:schemeClr>
          </a:solidFill>
        </p:spPr>
        <p:txBody>
          <a:bodyPr>
            <a:normAutofit fontScale="92500" lnSpcReduction="10000"/>
          </a:bodyPr>
          <a:lstStyle/>
          <a:p>
            <a:r>
              <a:rPr lang="en-US" dirty="0" smtClean="0">
                <a:solidFill>
                  <a:srgbClr val="3366FF"/>
                </a:solidFill>
              </a:rPr>
              <a:t>a </a:t>
            </a:r>
            <a:r>
              <a:rPr lang="en-US" dirty="0">
                <a:solidFill>
                  <a:srgbClr val="3366FF"/>
                </a:solidFill>
              </a:rPr>
              <a:t>tree-dominated ecosystem that is analogous in structure and function to the original climax and sub-climax </a:t>
            </a:r>
            <a:r>
              <a:rPr lang="en-US" dirty="0" smtClean="0">
                <a:solidFill>
                  <a:srgbClr val="3366FF"/>
                </a:solidFill>
              </a:rPr>
              <a:t>community </a:t>
            </a:r>
          </a:p>
          <a:p>
            <a:r>
              <a:rPr lang="en-US" dirty="0">
                <a:solidFill>
                  <a:srgbClr val="3366FF"/>
                </a:solidFill>
              </a:rPr>
              <a:t>o</a:t>
            </a:r>
            <a:r>
              <a:rPr lang="en-US" dirty="0" smtClean="0">
                <a:solidFill>
                  <a:srgbClr val="3366FF"/>
                </a:solidFill>
              </a:rPr>
              <a:t>ver time, increases </a:t>
            </a:r>
            <a:r>
              <a:rPr lang="en-US" dirty="0">
                <a:solidFill>
                  <a:srgbClr val="3366FF"/>
                </a:solidFill>
              </a:rPr>
              <a:t>in diversity and </a:t>
            </a:r>
            <a:r>
              <a:rPr lang="en-US" dirty="0" smtClean="0">
                <a:solidFill>
                  <a:srgbClr val="3366FF"/>
                </a:solidFill>
              </a:rPr>
              <a:t>stability</a:t>
            </a:r>
            <a:endParaRPr lang="en-US" dirty="0">
              <a:solidFill>
                <a:srgbClr val="3366FF"/>
              </a:solidFill>
            </a:endParaRPr>
          </a:p>
          <a:p>
            <a:r>
              <a:rPr lang="en-US" dirty="0" smtClean="0">
                <a:solidFill>
                  <a:srgbClr val="3366FF"/>
                </a:solidFill>
              </a:rPr>
              <a:t>mimics </a:t>
            </a:r>
            <a:r>
              <a:rPr lang="en-US" dirty="0">
                <a:solidFill>
                  <a:srgbClr val="3366FF"/>
                </a:solidFill>
              </a:rPr>
              <a:t>the indigenous Climax </a:t>
            </a:r>
            <a:r>
              <a:rPr lang="en-US" dirty="0" smtClean="0">
                <a:solidFill>
                  <a:srgbClr val="3366FF"/>
                </a:solidFill>
              </a:rPr>
              <a:t>State</a:t>
            </a:r>
          </a:p>
          <a:p>
            <a:r>
              <a:rPr lang="en-US" dirty="0">
                <a:solidFill>
                  <a:srgbClr val="3366FF"/>
                </a:solidFill>
              </a:rPr>
              <a:t>r</a:t>
            </a:r>
            <a:r>
              <a:rPr lang="en-US" dirty="0" smtClean="0">
                <a:solidFill>
                  <a:srgbClr val="3366FF"/>
                </a:solidFill>
              </a:rPr>
              <a:t>eplicates the </a:t>
            </a:r>
            <a:r>
              <a:rPr lang="en-US" dirty="0">
                <a:solidFill>
                  <a:srgbClr val="3366FF"/>
                </a:solidFill>
              </a:rPr>
              <a:t>efficiency and dynamics of the natural </a:t>
            </a:r>
            <a:r>
              <a:rPr lang="en-US" dirty="0" smtClean="0">
                <a:solidFill>
                  <a:srgbClr val="3366FF"/>
                </a:solidFill>
              </a:rPr>
              <a:t>processes</a:t>
            </a:r>
          </a:p>
          <a:p>
            <a:r>
              <a:rPr lang="en-US" dirty="0" smtClean="0">
                <a:solidFill>
                  <a:srgbClr val="3366FF"/>
                </a:solidFill>
              </a:rPr>
              <a:t>designed </a:t>
            </a:r>
            <a:r>
              <a:rPr lang="en-US" dirty="0">
                <a:solidFill>
                  <a:srgbClr val="3366FF"/>
                </a:solidFill>
              </a:rPr>
              <a:t>to provide</a:t>
            </a:r>
            <a:r>
              <a:rPr lang="en-US" dirty="0" smtClean="0">
                <a:solidFill>
                  <a:srgbClr val="3366FF"/>
                </a:solidFill>
              </a:rPr>
              <a:t> social and economic benefits</a:t>
            </a:r>
          </a:p>
          <a:p>
            <a:endParaRPr lang="en-AU" dirty="0" smtClean="0"/>
          </a:p>
          <a:p>
            <a:pPr>
              <a:buNone/>
            </a:pPr>
            <a:r>
              <a:rPr lang="en-US" sz="1800" dirty="0" smtClean="0"/>
              <a:t>			Source: Duffy, A.</a:t>
            </a:r>
            <a:r>
              <a:rPr lang="en-AU" sz="1800" dirty="0" smtClean="0">
                <a:latin typeface="Times New Roman"/>
                <a:ea typeface="Times New Roman"/>
                <a:cs typeface="Times New Roman"/>
              </a:rPr>
              <a:t> “Analogue forestry: a sustainable production system”</a:t>
            </a:r>
          </a:p>
          <a:p>
            <a:pPr>
              <a:buNone/>
            </a:pPr>
            <a:r>
              <a:rPr lang="en-AU" sz="1800" dirty="0" smtClean="0"/>
              <a:t>				(</a:t>
            </a:r>
            <a:r>
              <a:rPr lang="en-AU" sz="1800" dirty="0"/>
              <a:t>http://www.gbcma.vic.gov.au/revegetation/1/Index5.html).</a:t>
            </a:r>
            <a:r>
              <a:rPr lang="en-AU" sz="1800" dirty="0" smtClean="0"/>
              <a:t> </a:t>
            </a:r>
            <a:r>
              <a:rPr lang="en-AU" sz="1800" dirty="0" smtClean="0">
                <a:latin typeface="Times New Roman"/>
                <a:ea typeface="Times New Roman"/>
                <a:cs typeface="Times New Roman"/>
              </a:rPr>
              <a:t> </a:t>
            </a:r>
            <a:endParaRPr lang="en-US" sz="1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495300"/>
            <a:ext cx="8407400" cy="50927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1894</TotalTime>
  <Words>444</Words>
  <Application>Microsoft Macintosh PowerPoint</Application>
  <PresentationFormat>On-screen Show (4:3)</PresentationFormat>
  <Paragraphs>60</Paragraphs>
  <Slides>28</Slides>
  <Notes>1</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Office Theme</vt:lpstr>
      <vt:lpstr>The BRT and Analog Forestry</vt:lpstr>
      <vt:lpstr>Slide 2</vt:lpstr>
      <vt:lpstr>Slide 3</vt:lpstr>
      <vt:lpstr>Slide 4</vt:lpstr>
      <vt:lpstr>Slide 5</vt:lpstr>
      <vt:lpstr>Slide 6</vt:lpstr>
      <vt:lpstr>Slide 7</vt:lpstr>
      <vt:lpstr>Analog forests  </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10% of Victoria’s agricultural land  = 1.27 million ha</vt:lpstr>
      <vt:lpstr>Slide 22</vt:lpstr>
      <vt:lpstr>Slide 23</vt:lpstr>
      <vt:lpstr>Slide 24</vt:lpstr>
      <vt:lpstr>Slide 25</vt:lpstr>
      <vt:lpstr>Slide 26</vt:lpstr>
      <vt:lpstr>Slide 27</vt:lpstr>
      <vt:lpstr>Slide 28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Ian</dc:creator>
  <cp:lastModifiedBy>Ian</cp:lastModifiedBy>
  <cp:revision>20</cp:revision>
  <dcterms:created xsi:type="dcterms:W3CDTF">2011-06-02T12:48:29Z</dcterms:created>
  <dcterms:modified xsi:type="dcterms:W3CDTF">2011-06-02T12:54:35Z</dcterms:modified>
</cp:coreProperties>
</file>