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87" r:id="rId3"/>
    <p:sldId id="288" r:id="rId4"/>
    <p:sldId id="289" r:id="rId5"/>
    <p:sldId id="295" r:id="rId6"/>
    <p:sldId id="296" r:id="rId7"/>
    <p:sldId id="309" r:id="rId8"/>
    <p:sldId id="298" r:id="rId9"/>
    <p:sldId id="290" r:id="rId10"/>
    <p:sldId id="265" r:id="rId11"/>
    <p:sldId id="297" r:id="rId12"/>
    <p:sldId id="280" r:id="rId13"/>
    <p:sldId id="277" r:id="rId14"/>
    <p:sldId id="271" r:id="rId15"/>
    <p:sldId id="276" r:id="rId16"/>
    <p:sldId id="278" r:id="rId17"/>
    <p:sldId id="282" r:id="rId18"/>
    <p:sldId id="257" r:id="rId19"/>
    <p:sldId id="281" r:id="rId20"/>
    <p:sldId id="283" r:id="rId21"/>
    <p:sldId id="300" r:id="rId22"/>
    <p:sldId id="301" r:id="rId23"/>
    <p:sldId id="303" r:id="rId24"/>
    <p:sldId id="304" r:id="rId25"/>
    <p:sldId id="305" r:id="rId26"/>
    <p:sldId id="306" r:id="rId27"/>
    <p:sldId id="307" r:id="rId28"/>
    <p:sldId id="308" r:id="rId29"/>
    <p:sldId id="302" r:id="rId30"/>
    <p:sldId id="284" r:id="rId31"/>
    <p:sldId id="285" r:id="rId32"/>
    <p:sldId id="286" r:id="rId33"/>
    <p:sldId id="275" r:id="rId34"/>
    <p:sldId id="272" r:id="rId35"/>
    <p:sldId id="294" r:id="rId36"/>
    <p:sldId id="279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FF00"/>
    <a:srgbClr val="339933"/>
    <a:srgbClr val="000066"/>
    <a:srgbClr val="FF3300"/>
    <a:srgbClr val="99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4" autoAdjust="0"/>
    <p:restoredTop sz="89571" autoAdjust="0"/>
  </p:normalViewPr>
  <p:slideViewPr>
    <p:cSldViewPr snapToObjects="1">
      <p:cViewPr>
        <p:scale>
          <a:sx n="100" d="100"/>
          <a:sy n="100" d="100"/>
        </p:scale>
        <p:origin x="-16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5FA99A2-9E07-4ADB-BB25-AD78368FDFF3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C5C760-C6A7-4ADF-9E1D-D58010FB0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CDC16-E26A-4C79-89CC-67E6F0F1918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EF60B18-6334-4BC4-8385-F085E72365BD}" type="slidenum">
              <a:rPr lang="en-US" sz="1200">
                <a:latin typeface="+mn-lt"/>
              </a:rPr>
              <a:pPr algn="r">
                <a:defRPr/>
              </a:pPr>
              <a:t>11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3ABD94-D6A7-4326-A042-1A5ADAA199F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62986E-77E9-4E78-A8A4-B940F08F3FA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08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926AE1-908D-45CC-8B23-B37503011256}" type="slidenum">
              <a:rPr lang="en-US" sz="1200">
                <a:latin typeface="Calibri" pitchFamily="34" charset="0"/>
              </a:rPr>
              <a:pPr algn="r"/>
              <a:t>14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24CEE5-21CC-43A1-B514-6332EF227A8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9F492F-7CD6-4986-ADE4-36CD7EEF0B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80C0C7-0BBC-41BF-9615-7C00BD74B73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9A82F0-E283-47BE-B77A-BF8D2E41F3D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B523E0-5DD7-4107-BBA1-42D873584CA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FAEE92-FC14-49B6-9D53-9DFCB08F1C6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D28748-8824-43C9-AE40-F1C3E3753D7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161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A0F2DB4-D5A1-4F9F-B13F-6F9D7714B923}" type="slidenum">
              <a:rPr lang="en-US" sz="1200">
                <a:latin typeface="Calibri" pitchFamily="34" charset="0"/>
              </a:rPr>
              <a:pPr algn="r"/>
              <a:t>34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DEFF54-3E68-4F32-9D34-87D86413D67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A37F3D-9A00-4704-B2A8-56FCC7D078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1F32D9-6A95-4140-A733-4D3CA8322DB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0C209E-4047-42B1-B39A-A06D04D1D5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08958DA-A6B1-4C75-BE51-229C4A6EDA80}" type="slidenum">
              <a:rPr lang="en-US" sz="1200">
                <a:latin typeface="+mn-lt"/>
              </a:rPr>
              <a:pPr algn="r">
                <a:defRPr/>
              </a:pPr>
              <a:t>5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A2A256F-BBFF-44C0-9155-C79A583292BB}" type="slidenum">
              <a:rPr lang="en-US" sz="1200">
                <a:latin typeface="+mn-lt"/>
              </a:rPr>
              <a:pPr algn="r">
                <a:defRPr/>
              </a:pPr>
              <a:t>6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1BD7535-1B26-4157-BEED-12AEA2C70F26}" type="slidenum">
              <a:rPr lang="en-US" sz="1200">
                <a:latin typeface="+mn-lt"/>
              </a:rPr>
              <a:pPr algn="r">
                <a:defRPr/>
              </a:pPr>
              <a:t>8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AC2A61-824E-4AE9-97D2-DA178A898EC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EF1A96-1A56-41D3-B5DE-5278A556968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C4A0E-B5DD-4620-873F-E43F74F5FA51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BF97B-2BA8-49FA-847E-939AE684A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E9CE0-360C-46F3-A9C3-CB9CC922A358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DC880-30C2-46C6-94F1-7A8457A52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C7F42-5110-4E22-9764-EF2A49F37E8C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97D25-D351-470F-A36B-A3ED6CAF0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00563" y="6597650"/>
            <a:ext cx="1223962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11921-7FE0-4E4E-AABF-F258567231D2}" type="datetime1">
              <a:rPr lang="en-AU"/>
              <a:pPr>
                <a:defRPr/>
              </a:pPr>
              <a:t>3/06/2011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76375" y="6597650"/>
            <a:ext cx="289560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597650"/>
            <a:ext cx="909637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D7EE0-6B36-4C9C-82AD-88FF82718DF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30A9C-6A93-4248-9274-78E737F811AE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BDBA9-731C-4051-965B-1512C2498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F1EAA-A58C-4EC0-A974-4F47A219F56A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5433B-9E14-4274-B05B-0F3EBA81C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6B252-DD20-48A0-A897-F61AD0BFF6AD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F4A0-9DC3-42F9-B9EB-FE23B5D86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6F118-0987-4A0C-BFA9-40D76B849BA1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821B-CE1A-4B0E-9E92-1A4F03A26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A72DE-3B87-4922-9841-5FB86773A990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40EB9-575D-4CFB-8FFD-05080D7610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DB378-0D2B-43D1-9D98-8186DA7920B0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2770A-4027-4154-9453-E122EE0C8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F3A87-3F4C-4CE7-8406-D5D7CA771145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F28B-14BB-4FDD-A919-767C87051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2B32F-FF9D-474C-94F3-A77AC76FCE8B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C31FF-8FAC-4B7E-AC1B-F7CF67501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US" smtClean="0"/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EEAED6-3196-4E16-9301-248DC559C8A4}" type="datetimeFigureOut">
              <a:rPr lang="en-US"/>
              <a:pPr>
                <a:defRPr/>
              </a:pPr>
              <a:t>6/3/2011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9EC818-D0B3-4EEA-9C49-6A332F186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jpe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 descr="UB 2010_logo_standard_colou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6126163"/>
            <a:ext cx="26304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5" descr="Brand (Corporate) COL BAN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 descr="Brand (Corporate) COL BAND 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80088"/>
            <a:ext cx="9144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179388" y="1428750"/>
            <a:ext cx="8559800" cy="4351338"/>
          </a:xfrm>
        </p:spPr>
        <p:txBody>
          <a:bodyPr/>
          <a:lstStyle/>
          <a:p>
            <a:pPr eaLnBrk="1" hangingPunct="1"/>
            <a: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  <a:t>Why bother monitoring? </a:t>
            </a:r>
            <a:b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  <a:t/>
            </a:r>
            <a:b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  <a:t>Importance of long term monitoring of restoration efforts</a:t>
            </a:r>
            <a:br>
              <a:rPr lang="en-AU" sz="3200" smtClean="0">
                <a:solidFill>
                  <a:srgbClr val="FFFF00"/>
                </a:solidFill>
                <a:latin typeface="Arial" charset="0"/>
                <a:cs typeface="Arial" charset="0"/>
              </a:rPr>
            </a:br>
            <a:r>
              <a:rPr lang="en-US" sz="320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sz="3200" smtClean="0">
                <a:solidFill>
                  <a:srgbClr val="FFFF00"/>
                </a:solidFill>
                <a:latin typeface="Arial" charset="0"/>
              </a:rPr>
            </a:br>
            <a:r>
              <a:rPr lang="en-US" sz="320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sz="3200" smtClean="0">
                <a:solidFill>
                  <a:srgbClr val="FFFF00"/>
                </a:solidFill>
                <a:latin typeface="Arial" charset="0"/>
              </a:rPr>
            </a:br>
            <a:r>
              <a:rPr lang="en-US" sz="1800" smtClean="0">
                <a:solidFill>
                  <a:srgbClr val="FFFF00"/>
                </a:solidFill>
                <a:latin typeface="Arial" charset="0"/>
              </a:rPr>
              <a:t>Dr. </a:t>
            </a:r>
            <a:r>
              <a:rPr lang="en-AU" sz="1800" smtClean="0">
                <a:solidFill>
                  <a:srgbClr val="FFFF00"/>
                </a:solidFill>
                <a:latin typeface="Arial" charset="0"/>
              </a:rPr>
              <a:t>Singarayer Florentine (Florry)</a:t>
            </a:r>
            <a:br>
              <a:rPr lang="en-AU" sz="1800" smtClean="0">
                <a:solidFill>
                  <a:srgbClr val="FFFF00"/>
                </a:solidFill>
                <a:latin typeface="Arial" charset="0"/>
              </a:rPr>
            </a:br>
            <a:r>
              <a:rPr lang="en-AU" sz="1800" smtClean="0">
                <a:solidFill>
                  <a:srgbClr val="FFFF00"/>
                </a:solidFill>
                <a:latin typeface="Arial" charset="0"/>
              </a:rPr>
              <a:t>University of Ballarat</a:t>
            </a:r>
            <a:r>
              <a:rPr lang="en-AU" sz="240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AU" sz="240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sz="2400" smtClean="0">
                <a:solidFill>
                  <a:srgbClr val="FFFF00"/>
                </a:solidFill>
                <a:latin typeface="Arial" charset="0"/>
              </a:rPr>
            </a:br>
            <a:endParaRPr lang="en-AU" sz="24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4818" name="Picture 5" descr="rural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785813"/>
            <a:ext cx="8964613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4"/>
          <p:cNvSpPr txBox="1">
            <a:spLocks noChangeArrowheads="1"/>
          </p:cNvSpPr>
          <p:nvPr/>
        </p:nvSpPr>
        <p:spPr bwMode="auto">
          <a:xfrm>
            <a:off x="76200" y="0"/>
            <a:ext cx="8991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3200">
                <a:solidFill>
                  <a:srgbClr val="FFFF00"/>
                </a:solidFill>
              </a:rPr>
              <a:t>The Future: Empty Forests?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Content Placeholder 2"/>
          <p:cNvSpPr>
            <a:spLocks noGrp="1"/>
          </p:cNvSpPr>
          <p:nvPr>
            <p:ph idx="4294967295"/>
          </p:nvPr>
        </p:nvSpPr>
        <p:spPr>
          <a:xfrm>
            <a:off x="214313" y="1417638"/>
            <a:ext cx="8229600" cy="7969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graphicFrame>
        <p:nvGraphicFramePr>
          <p:cNvPr id="73734" name="Object 6"/>
          <p:cNvGraphicFramePr>
            <a:graphicFrameLocks noChangeAspect="1"/>
          </p:cNvGraphicFramePr>
          <p:nvPr/>
        </p:nvGraphicFramePr>
        <p:xfrm>
          <a:off x="0" y="0"/>
          <a:ext cx="6337300" cy="3257550"/>
        </p:xfrm>
        <a:graphic>
          <a:graphicData uri="http://schemas.openxmlformats.org/presentationml/2006/ole">
            <p:oleObj spid="_x0000_s73734" name="Photo Editor Photo" r:id="rId4" imgW="4828571" imgH="3134162" progId="">
              <p:embed/>
            </p:oleObj>
          </a:graphicData>
        </a:graphic>
      </p:graphicFrame>
      <p:pic>
        <p:nvPicPr>
          <p:cNvPr id="2" name="Picture 7" descr="forest cover tod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3317875"/>
            <a:ext cx="71278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6" name="AutoShape 8"/>
          <p:cNvSpPr>
            <a:spLocks noChangeArrowheads="1"/>
          </p:cNvSpPr>
          <p:nvPr/>
        </p:nvSpPr>
        <p:spPr bwMode="auto">
          <a:xfrm rot="-7266091">
            <a:off x="6689725" y="1758950"/>
            <a:ext cx="1785938" cy="1411288"/>
          </a:xfrm>
          <a:prstGeom prst="curvedUpArrow">
            <a:avLst>
              <a:gd name="adj1" fmla="val 25309"/>
              <a:gd name="adj2" fmla="val 50619"/>
              <a:gd name="adj3" fmla="val 33333"/>
            </a:avLst>
          </a:prstGeom>
          <a:solidFill>
            <a:schemeClr val="tx1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6300788" y="187325"/>
            <a:ext cx="251936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30000"/>
              </a:spcBef>
              <a:buFont typeface="Arial" charset="0"/>
              <a:buNone/>
            </a:pPr>
            <a:r>
              <a:rPr lang="en-AU">
                <a:solidFill>
                  <a:srgbClr val="FFFF00"/>
                </a:solidFill>
              </a:rPr>
              <a:t>Whatever the case may be, human intervention is essential to accelerate the recovery process.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6" grpId="0" animBg="1"/>
      <p:bldP spid="7373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sisyph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0"/>
            <a:ext cx="674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Oval 7"/>
          <p:cNvSpPr>
            <a:spLocks noChangeArrowheads="1"/>
          </p:cNvSpPr>
          <p:nvPr/>
        </p:nvSpPr>
        <p:spPr bwMode="auto">
          <a:xfrm>
            <a:off x="4284663" y="1628775"/>
            <a:ext cx="1368425" cy="1295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AU" b="1">
                <a:solidFill>
                  <a:schemeClr val="bg1"/>
                </a:solidFill>
              </a:rPr>
              <a:t>Restoration</a:t>
            </a:r>
          </a:p>
          <a:p>
            <a:pPr algn="ctr"/>
            <a:r>
              <a:rPr lang="en-AU" b="1">
                <a:solidFill>
                  <a:schemeClr val="bg1"/>
                </a:solidFill>
              </a:rPr>
              <a:t> efforts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77826" name="Rectangle 4"/>
          <p:cNvSpPr>
            <a:spLocks noChangeArrowheads="1"/>
          </p:cNvSpPr>
          <p:nvPr/>
        </p:nvSpPr>
        <p:spPr bwMode="auto">
          <a:xfrm>
            <a:off x="395288" y="346075"/>
            <a:ext cx="7772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>
                <a:solidFill>
                  <a:srgbClr val="FFFF00"/>
                </a:solidFill>
              </a:rPr>
              <a:t>Purposes of restoration…..</a:t>
            </a:r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0" y="1111250"/>
            <a:ext cx="87852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Amenity.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Moral obligations.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Demonstrating that you are a good corporate citizen.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Habitat for desirable wildlife or threatened species.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Increase in local land values.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Create a sense of stewardship among a local community.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Desirable ecological functions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Maintain productivity for local consumptive uses.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Repair ecosystem structure and/or function.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Education.</a:t>
            </a:r>
          </a:p>
        </p:txBody>
      </p:sp>
      <p:pic>
        <p:nvPicPr>
          <p:cNvPr id="7782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188" y="4691063"/>
            <a:ext cx="1928812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Restoration?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7950" y="1125538"/>
            <a:ext cx="857885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80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altLang="en-US" sz="2800" i="1">
              <a:solidFill>
                <a:schemeClr val="bg1"/>
              </a:solidFill>
            </a:endParaRP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en-US" sz="2800" i="1">
                <a:solidFill>
                  <a:schemeClr val="bg1"/>
                </a:solidFill>
              </a:rPr>
              <a:t>“restoration is putting back exactly what was there previously and making sure it functions properly”!!!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4582318"/>
            <a:ext cx="902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>
                <a:solidFill>
                  <a:schemeClr val="bg1"/>
                </a:solidFill>
              </a:rPr>
              <a:t>To which time period in the past should our restoration programs or efforts be targeted?</a:t>
            </a:r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81922" name="Picture 4" descr="Brand (Corporate) COL BAND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11925"/>
            <a:ext cx="9144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6227763" cy="1143000"/>
          </a:xfrm>
        </p:spPr>
        <p:txBody>
          <a:bodyPr/>
          <a:lstStyle/>
          <a:p>
            <a:pPr algn="l"/>
            <a:r>
              <a:rPr lang="en-AU" sz="3200" smtClean="0">
                <a:solidFill>
                  <a:srgbClr val="FFFF00"/>
                </a:solidFill>
                <a:latin typeface="Arial" charset="0"/>
              </a:rPr>
              <a:t>But at the end of the day…</a:t>
            </a:r>
          </a:p>
        </p:txBody>
      </p:sp>
      <p:sp>
        <p:nvSpPr>
          <p:cNvPr id="81924" name="Rectangle 3"/>
          <p:cNvSpPr txBox="1">
            <a:spLocks noChangeArrowheads="1"/>
          </p:cNvSpPr>
          <p:nvPr/>
        </p:nvSpPr>
        <p:spPr bwMode="auto">
          <a:xfrm>
            <a:off x="0" y="1628775"/>
            <a:ext cx="822960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A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want to create a self–sustaining ecosystem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n-A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A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question here is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A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 we know what are doing?</a:t>
            </a:r>
            <a:br>
              <a:rPr lang="en-AU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n-AU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25" name="Picture 4" descr="P00038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70389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7" descr="ANd9GcT15iurZyc7KnasXOjaq0h_NqMH7hGJ4cxWex5vxbcPmyXlwCG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0725" y="581025"/>
            <a:ext cx="1657350" cy="1047750"/>
          </a:xfrm>
          <a:prstGeom prst="rect">
            <a:avLst/>
          </a:prstGeom>
          <a:noFill/>
        </p:spPr>
      </p:pic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7080250" y="1706563"/>
            <a:ext cx="1689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i="1">
                <a:solidFill>
                  <a:schemeClr val="bg1"/>
                </a:solidFill>
              </a:rPr>
              <a:t>Just do it</a:t>
            </a:r>
          </a:p>
        </p:txBody>
      </p:sp>
      <p:pic>
        <p:nvPicPr>
          <p:cNvPr id="81929" name="Picture 9" descr="187881_112543098792466_2978398_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1725" y="2349500"/>
            <a:ext cx="1120775" cy="3125788"/>
          </a:xfrm>
          <a:prstGeom prst="rect">
            <a:avLst/>
          </a:prstGeom>
          <a:noFill/>
        </p:spPr>
      </p:pic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7173913" y="5589588"/>
            <a:ext cx="2120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i="1">
                <a:solidFill>
                  <a:schemeClr val="bg1"/>
                </a:solidFill>
              </a:rPr>
              <a:t>Purely the best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/>
      <p:bldP spid="819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450850"/>
            <a:ext cx="8280400" cy="792163"/>
          </a:xfrm>
        </p:spPr>
        <p:txBody>
          <a:bodyPr/>
          <a:lstStyle/>
          <a:p>
            <a:r>
              <a:rPr lang="en-US" altLang="en-US" sz="2800" b="1" smtClean="0">
                <a:solidFill>
                  <a:srgbClr val="FFFF00"/>
                </a:solidFill>
                <a:latin typeface="Arial" charset="0"/>
              </a:rPr>
              <a:t>Restoration needs to be integrated at the landscape scale</a:t>
            </a:r>
          </a:p>
        </p:txBody>
      </p:sp>
      <p:sp>
        <p:nvSpPr>
          <p:cNvPr id="83971" name="Rectangle 5"/>
          <p:cNvSpPr txBox="1">
            <a:spLocks noChangeArrowheads="1"/>
          </p:cNvSpPr>
          <p:nvPr/>
        </p:nvSpPr>
        <p:spPr bwMode="auto">
          <a:xfrm>
            <a:off x="107950" y="1531938"/>
            <a:ext cx="878522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Restoration should </a:t>
            </a:r>
            <a:r>
              <a:rPr lang="en-US" altLang="en-US" sz="2400" u="sng">
                <a:solidFill>
                  <a:schemeClr val="bg1"/>
                </a:solidFill>
              </a:rPr>
              <a:t>not be </a:t>
            </a:r>
            <a:r>
              <a:rPr lang="en-US" altLang="en-US" sz="2400" i="1" u="sng">
                <a:solidFill>
                  <a:schemeClr val="bg1"/>
                </a:solidFill>
              </a:rPr>
              <a:t>ad-hoc</a:t>
            </a:r>
            <a:r>
              <a:rPr lang="en-US" altLang="en-US" sz="2400">
                <a:solidFill>
                  <a:schemeClr val="bg1"/>
                </a:solidFill>
              </a:rPr>
              <a:t>  - it should fit in with a plan at a landscape scale.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24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Example is in creating habitat corridors within and between catchments.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24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The most critical component of a restoration project is -</a:t>
            </a:r>
            <a:r>
              <a:rPr lang="en-US" altLang="en-US" sz="2400" u="sng">
                <a:solidFill>
                  <a:schemeClr val="bg1"/>
                </a:solidFill>
              </a:rPr>
              <a:t>identifying objectives</a:t>
            </a:r>
            <a:r>
              <a:rPr lang="en-US" altLang="en-US" sz="2400">
                <a:solidFill>
                  <a:schemeClr val="bg1"/>
                </a:solidFill>
              </a:rPr>
              <a:t>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24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Without clear objectives (before work starts) of what restoration is to achieve, it will be impossible to determine whether it has been successful.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24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9625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98438"/>
            <a:ext cx="7772400" cy="647700"/>
          </a:xfrm>
        </p:spPr>
        <p:txBody>
          <a:bodyPr/>
          <a:lstStyle/>
          <a:p>
            <a:r>
              <a:rPr lang="en-US" altLang="en-US" sz="3600" smtClean="0">
                <a:solidFill>
                  <a:srgbClr val="FFFF00"/>
                </a:solidFill>
                <a:latin typeface="Arial" charset="0"/>
              </a:rPr>
              <a:t>Scientific protocols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1062038"/>
            <a:ext cx="9144000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Ecologists have concerns regarding the ecological value of many restoration projects.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Need to develop a scientifically-based, but practical working protocols so that aims, practices and evaluation are appropriate.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Criticisms from ecologists of various restoration projects include: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400">
                <a:solidFill>
                  <a:schemeClr val="bg1"/>
                </a:solidFill>
              </a:rPr>
              <a:t>Restoration is often defined by actions rather than the ecological outcomes of these actions.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r>
              <a:rPr lang="en-US" altLang="en-US" sz="2400">
                <a:solidFill>
                  <a:schemeClr val="bg1"/>
                </a:solidFill>
              </a:rPr>
              <a:t>Funding programs focus on on-ground action rather than ensuring this on-ground action has ecological merit.</a:t>
            </a:r>
          </a:p>
          <a:p>
            <a:pPr marL="742950" lvl="1" indent="-285750" eaLnBrk="0" hangingPunct="0">
              <a:spcBef>
                <a:spcPct val="20000"/>
              </a:spcBef>
              <a:buFont typeface="Arial" charset="0"/>
              <a:buChar char="–"/>
            </a:pPr>
            <a:endParaRPr lang="en-US" altLang="en-US" sz="2400">
              <a:solidFill>
                <a:schemeClr val="bg1"/>
              </a:solidFill>
            </a:endParaRPr>
          </a:p>
        </p:txBody>
      </p:sp>
      <p:pic>
        <p:nvPicPr>
          <p:cNvPr id="96260" name="Picture 6" descr="12 water Carle SriLanka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1463" y="5167313"/>
            <a:ext cx="1252537" cy="170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5399088" cy="576262"/>
          </a:xfrm>
        </p:spPr>
        <p:txBody>
          <a:bodyPr/>
          <a:lstStyle/>
          <a:p>
            <a:pPr algn="l"/>
            <a:r>
              <a:rPr lang="en-AU" sz="3600" smtClean="0">
                <a:solidFill>
                  <a:srgbClr val="FFFF00"/>
                </a:solidFill>
                <a:latin typeface="Arial" charset="0"/>
              </a:rPr>
              <a:t>Restoration projects</a:t>
            </a:r>
          </a:p>
        </p:txBody>
      </p:sp>
      <p:sp>
        <p:nvSpPr>
          <p:cNvPr id="101379" name="Rectangle 3"/>
          <p:cNvSpPr txBox="1">
            <a:spLocks noChangeArrowheads="1"/>
          </p:cNvSpPr>
          <p:nvPr/>
        </p:nvSpPr>
        <p:spPr bwMode="auto">
          <a:xfrm>
            <a:off x="107950" y="1052513"/>
            <a:ext cx="878522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AU" sz="2800">
                <a:solidFill>
                  <a:schemeClr val="bg1"/>
                </a:solidFill>
              </a:rPr>
              <a:t>Over the last two decades the Australian government has invested heavily in restoration projects nation-wide.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AU" sz="28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AU" sz="2800">
                <a:solidFill>
                  <a:schemeClr val="bg1"/>
                </a:solidFill>
              </a:rPr>
              <a:t>In 2000–01 alone, </a:t>
            </a:r>
            <a:r>
              <a:rPr lang="en-AU" sz="2800">
                <a:solidFill>
                  <a:srgbClr val="FFFF00"/>
                </a:solidFill>
              </a:rPr>
              <a:t>$36.4 million </a:t>
            </a:r>
            <a:r>
              <a:rPr lang="en-AU" sz="2800">
                <a:solidFill>
                  <a:schemeClr val="bg1"/>
                </a:solidFill>
              </a:rPr>
              <a:t>was spent to re-establish native vegetation.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en-AU" sz="28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AU" sz="2800">
                <a:solidFill>
                  <a:schemeClr val="bg1"/>
                </a:solidFill>
              </a:rPr>
              <a:t>Environment Australia (1999) reported that the major on-ground outputs from its $27.1M </a:t>
            </a:r>
            <a:r>
              <a:rPr lang="en-AU" sz="2800" i="1">
                <a:solidFill>
                  <a:schemeClr val="bg1"/>
                </a:solidFill>
              </a:rPr>
              <a:t>Bushcare</a:t>
            </a:r>
            <a:r>
              <a:rPr lang="en-AU" sz="2800">
                <a:solidFill>
                  <a:schemeClr val="bg1"/>
                </a:solidFill>
              </a:rPr>
              <a:t> funding program included </a:t>
            </a:r>
            <a:r>
              <a:rPr lang="en-AU" sz="2800">
                <a:solidFill>
                  <a:srgbClr val="FFFF00"/>
                </a:solidFill>
              </a:rPr>
              <a:t>10,000 ha direct seeding</a:t>
            </a:r>
            <a:r>
              <a:rPr lang="en-AU" sz="2800">
                <a:solidFill>
                  <a:schemeClr val="bg1"/>
                </a:solidFill>
              </a:rPr>
              <a:t>, the planting of </a:t>
            </a:r>
            <a:r>
              <a:rPr lang="en-AU" sz="2800">
                <a:solidFill>
                  <a:srgbClr val="FFFF00"/>
                </a:solidFill>
              </a:rPr>
              <a:t>4.5 million seedlings </a:t>
            </a:r>
            <a:r>
              <a:rPr lang="en-AU" sz="2800">
                <a:solidFill>
                  <a:schemeClr val="bg1"/>
                </a:solidFill>
              </a:rPr>
              <a:t>and the erection of </a:t>
            </a:r>
            <a:r>
              <a:rPr lang="en-AU" sz="2800">
                <a:solidFill>
                  <a:srgbClr val="FFFF00"/>
                </a:solidFill>
              </a:rPr>
              <a:t>12,000 km of fencing</a:t>
            </a:r>
            <a:r>
              <a:rPr lang="en-AU" sz="2800">
                <a:solidFill>
                  <a:schemeClr val="bg1"/>
                </a:soli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115888"/>
            <a:ext cx="8374063" cy="501650"/>
          </a:xfrm>
        </p:spPr>
        <p:txBody>
          <a:bodyPr/>
          <a:lstStyle/>
          <a:p>
            <a:r>
              <a:rPr lang="en-AU" sz="3200" smtClean="0">
                <a:solidFill>
                  <a:srgbClr val="FFFF00"/>
                </a:solidFill>
                <a:latin typeface="Arial" charset="0"/>
              </a:rPr>
              <a:t>On-ground outcome</a:t>
            </a:r>
          </a:p>
        </p:txBody>
      </p:sp>
      <p:sp>
        <p:nvSpPr>
          <p:cNvPr id="90115" name="Rectangle 3"/>
          <p:cNvSpPr txBox="1">
            <a:spLocks noChangeArrowheads="1"/>
          </p:cNvSpPr>
          <p:nvPr/>
        </p:nvSpPr>
        <p:spPr bwMode="auto">
          <a:xfrm>
            <a:off x="179388" y="857250"/>
            <a:ext cx="8229600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</a:pPr>
            <a:endParaRPr lang="en-AU" sz="24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AU" sz="2400">
                <a:solidFill>
                  <a:schemeClr val="bg1"/>
                </a:solidFill>
              </a:rPr>
              <a:t>Recent review reported that, of the </a:t>
            </a:r>
            <a:r>
              <a:rPr lang="en-AU" sz="2400">
                <a:solidFill>
                  <a:srgbClr val="FFFF00"/>
                </a:solidFill>
              </a:rPr>
              <a:t>2,247 restoration </a:t>
            </a:r>
            <a:r>
              <a:rPr lang="en-AU" sz="2400">
                <a:solidFill>
                  <a:schemeClr val="bg1"/>
                </a:solidFill>
              </a:rPr>
              <a:t>projects undertaken in four catchments in Victoria,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AU" sz="2400">
              <a:solidFill>
                <a:schemeClr val="bg1"/>
              </a:solidFill>
            </a:endParaRP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AU" sz="2400">
                <a:solidFill>
                  <a:schemeClr val="bg1"/>
                </a:solidFill>
              </a:rPr>
              <a:t>only 14% included some form of monitoring, 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AU" sz="2400">
                <a:solidFill>
                  <a:schemeClr val="bg1"/>
                </a:solidFill>
              </a:rPr>
              <a:t>mainly by way of photographic records.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AU" sz="2400">
                <a:solidFill>
                  <a:schemeClr val="bg1"/>
                </a:solidFill>
              </a:rPr>
              <a:t>In most restoration projects the on-ground outcome is </a:t>
            </a:r>
            <a:r>
              <a:rPr lang="en-AU" sz="2400" u="sng">
                <a:solidFill>
                  <a:srgbClr val="FFFF00"/>
                </a:solidFill>
              </a:rPr>
              <a:t>largely untested</a:t>
            </a:r>
            <a:r>
              <a:rPr lang="en-AU" sz="2400">
                <a:solidFill>
                  <a:schemeClr val="bg1"/>
                </a:solidFill>
              </a:rPr>
              <a:t>. 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AU" sz="2400">
                <a:solidFill>
                  <a:schemeClr val="bg1"/>
                </a:solidFill>
              </a:rPr>
              <a:t>Even simple measures, …level of natural recruitment mortality….etc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</a:pPr>
            <a:endParaRPr lang="en-AU" sz="2400">
              <a:solidFill>
                <a:schemeClr val="bg1"/>
              </a:solidFill>
            </a:endParaRP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362450"/>
            <a:ext cx="4716462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UB 2010_logo_standard_colou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6126163"/>
            <a:ext cx="26304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4" descr="FRA20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3186113"/>
            <a:ext cx="665956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195513" y="401638"/>
            <a:ext cx="6049962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200">
                <a:solidFill>
                  <a:schemeClr val="bg1"/>
                </a:solidFill>
              </a:rPr>
              <a:t>Global forest resources</a:t>
            </a:r>
          </a:p>
        </p:txBody>
      </p:sp>
      <p:sp>
        <p:nvSpPr>
          <p:cNvPr id="17412" name="Rectangle 10"/>
          <p:cNvSpPr txBox="1">
            <a:spLocks noChangeArrowheads="1"/>
          </p:cNvSpPr>
          <p:nvPr/>
        </p:nvSpPr>
        <p:spPr bwMode="auto">
          <a:xfrm>
            <a:off x="179388" y="981075"/>
            <a:ext cx="85693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3000">
                <a:solidFill>
                  <a:schemeClr val="bg1"/>
                </a:solidFill>
              </a:rPr>
              <a:t> 	4 billion hectares of forest (40 million km</a:t>
            </a:r>
            <a:r>
              <a:rPr lang="en-US" sz="3000" baseline="30000">
                <a:solidFill>
                  <a:schemeClr val="bg1"/>
                </a:solidFill>
              </a:rPr>
              <a:t>2</a:t>
            </a:r>
            <a:r>
              <a:rPr lang="en-US" sz="3000">
                <a:solidFill>
                  <a:schemeClr val="bg1"/>
                </a:solidFill>
              </a:rPr>
              <a:t>)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chemeClr val="bg1"/>
                </a:solidFill>
              </a:rPr>
              <a:t> 	30 percent of total land area</a:t>
            </a: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chemeClr val="bg1"/>
                </a:solidFill>
              </a:rPr>
              <a:t> 	1.4 billion hectares of other wooded land</a:t>
            </a:r>
            <a:endParaRPr lang="en-GB" sz="3200">
              <a:solidFill>
                <a:schemeClr val="bg1"/>
              </a:solidFill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574675"/>
          </a:xfrm>
        </p:spPr>
        <p:txBody>
          <a:bodyPr/>
          <a:lstStyle/>
          <a:p>
            <a:r>
              <a:rPr lang="en-US" altLang="en-US" sz="2800" b="1" smtClean="0">
                <a:solidFill>
                  <a:srgbClr val="FFFF00"/>
                </a:solidFill>
                <a:latin typeface="Arial" charset="0"/>
              </a:rPr>
              <a:t>Evaluating restoration.</a:t>
            </a:r>
          </a:p>
        </p:txBody>
      </p:sp>
      <p:sp>
        <p:nvSpPr>
          <p:cNvPr id="92162" name="Rectangle 5"/>
          <p:cNvSpPr txBox="1">
            <a:spLocks noChangeArrowheads="1"/>
          </p:cNvSpPr>
          <p:nvPr/>
        </p:nvSpPr>
        <p:spPr bwMode="auto">
          <a:xfrm>
            <a:off x="179388" y="692150"/>
            <a:ext cx="87852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 b="1">
                <a:solidFill>
                  <a:schemeClr val="bg1"/>
                </a:solidFill>
              </a:rPr>
              <a:t>Evaluation is critical !!!!!!!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Without evaluation- poor methods of restoration may be continued while appropriate methods may be discarded or not further developed.</a:t>
            </a:r>
            <a:endParaRPr lang="en-US" altLang="en-US" sz="2400" b="1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24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Ideally requires rigorous experimentation.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24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The details of assessing restoration is dependent on the objectives.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altLang="en-US" sz="2400">
              <a:solidFill>
                <a:schemeClr val="bg1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altLang="en-US" sz="2400">
                <a:solidFill>
                  <a:schemeClr val="bg1"/>
                </a:solidFill>
              </a:rPr>
              <a:t>Variables to measure must be meaningful with respect to the objectives. </a:t>
            </a:r>
          </a:p>
        </p:txBody>
      </p:sp>
      <p:pic>
        <p:nvPicPr>
          <p:cNvPr id="8" name="Picture 6" descr="FT_PM6_RN_90U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868863"/>
            <a:ext cx="4427537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7" descr="FaithfulControl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68863"/>
            <a:ext cx="4500563" cy="1989137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Line 4"/>
          <p:cNvSpPr>
            <a:spLocks noChangeShapeType="1"/>
          </p:cNvSpPr>
          <p:nvPr/>
        </p:nvSpPr>
        <p:spPr bwMode="auto">
          <a:xfrm flipV="1">
            <a:off x="4508500" y="1331913"/>
            <a:ext cx="1406525" cy="13668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77" name="Oval 5"/>
          <p:cNvSpPr>
            <a:spLocks noChangeArrowheads="1"/>
          </p:cNvSpPr>
          <p:nvPr/>
        </p:nvSpPr>
        <p:spPr bwMode="auto">
          <a:xfrm>
            <a:off x="3546475" y="2636838"/>
            <a:ext cx="1673225" cy="10080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 altLang="zh-CN" sz="1600">
              <a:latin typeface="Times New Roman" pitchFamily="18" charset="0"/>
            </a:endParaRPr>
          </a:p>
          <a:p>
            <a:pPr algn="ctr"/>
            <a:r>
              <a:rPr lang="en-AU" altLang="zh-CN" sz="1600"/>
              <a:t>Restoration</a:t>
            </a:r>
            <a:endParaRPr lang="en-AU" sz="1600"/>
          </a:p>
        </p:txBody>
      </p:sp>
      <p:sp>
        <p:nvSpPr>
          <p:cNvPr id="79878" name="Oval 6"/>
          <p:cNvSpPr>
            <a:spLocks noChangeArrowheads="1"/>
          </p:cNvSpPr>
          <p:nvPr/>
        </p:nvSpPr>
        <p:spPr bwMode="auto">
          <a:xfrm>
            <a:off x="2916238" y="620713"/>
            <a:ext cx="1651000" cy="9175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AU" altLang="zh-CN" sz="1600"/>
          </a:p>
          <a:p>
            <a:pPr algn="ctr"/>
            <a:r>
              <a:rPr lang="en-AU" altLang="zh-CN" sz="1600"/>
              <a:t>Ecosystem</a:t>
            </a:r>
            <a:endParaRPr lang="en-AU" sz="1600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684213" y="260350"/>
            <a:ext cx="0" cy="6121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636588" y="6381750"/>
            <a:ext cx="7488237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4133850" y="1550988"/>
            <a:ext cx="0" cy="10985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>
            <a:off x="4791075" y="3094038"/>
            <a:ext cx="1293813" cy="476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83" name="Rectangle 11"/>
          <p:cNvSpPr>
            <a:spLocks noChangeArrowheads="1"/>
          </p:cNvSpPr>
          <p:nvPr/>
        </p:nvSpPr>
        <p:spPr bwMode="auto">
          <a:xfrm>
            <a:off x="5734050" y="692150"/>
            <a:ext cx="1430338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AU" altLang="zh-CN" sz="1600"/>
              <a:t>“Novel ecosystems”</a:t>
            </a:r>
            <a:endParaRPr lang="en-AU" sz="1600"/>
          </a:p>
        </p:txBody>
      </p:sp>
      <p:sp>
        <p:nvSpPr>
          <p:cNvPr id="79884" name="Oval 12"/>
          <p:cNvSpPr>
            <a:spLocks noChangeArrowheads="1"/>
          </p:cNvSpPr>
          <p:nvPr/>
        </p:nvSpPr>
        <p:spPr bwMode="auto">
          <a:xfrm>
            <a:off x="6084888" y="2708275"/>
            <a:ext cx="1704975" cy="10223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AU" altLang="zh-CN" sz="1600"/>
          </a:p>
          <a:p>
            <a:pPr algn="ctr"/>
            <a:r>
              <a:rPr lang="en-AU" altLang="zh-CN" sz="1600"/>
              <a:t>Ecosystem</a:t>
            </a:r>
          </a:p>
          <a:p>
            <a:endParaRPr lang="en-AU" sz="1600"/>
          </a:p>
        </p:txBody>
      </p:sp>
      <p:sp>
        <p:nvSpPr>
          <p:cNvPr id="79885" name="Oval 13"/>
          <p:cNvSpPr>
            <a:spLocks noChangeArrowheads="1"/>
          </p:cNvSpPr>
          <p:nvPr/>
        </p:nvSpPr>
        <p:spPr bwMode="auto">
          <a:xfrm>
            <a:off x="3203575" y="5013325"/>
            <a:ext cx="1873250" cy="1223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AU" altLang="zh-CN" sz="1600"/>
          </a:p>
          <a:p>
            <a:pPr algn="ctr"/>
            <a:r>
              <a:rPr lang="en-AU" altLang="zh-CN" sz="1600"/>
              <a:t>Degraded</a:t>
            </a:r>
          </a:p>
          <a:p>
            <a:pPr algn="ctr"/>
            <a:r>
              <a:rPr lang="en-AU" altLang="zh-CN" sz="1600"/>
              <a:t>Ecosystems</a:t>
            </a:r>
            <a:endParaRPr lang="en-AU" sz="1600"/>
          </a:p>
        </p:txBody>
      </p:sp>
      <p:sp>
        <p:nvSpPr>
          <p:cNvPr id="79886" name="AutoShape 14"/>
          <p:cNvSpPr>
            <a:spLocks noChangeArrowheads="1"/>
          </p:cNvSpPr>
          <p:nvPr/>
        </p:nvSpPr>
        <p:spPr bwMode="auto">
          <a:xfrm rot="-2429869">
            <a:off x="3186113" y="3440113"/>
            <a:ext cx="579437" cy="4556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37908251 h 21600"/>
              <a:gd name="T4" fmla="*/ 2147483647 w 21600"/>
              <a:gd name="T5" fmla="*/ 2147483647 h 21600"/>
              <a:gd name="T6" fmla="*/ 2147483647 w 21600"/>
              <a:gd name="T7" fmla="*/ 213790825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>
            <a:off x="2952750" y="3211513"/>
            <a:ext cx="925513" cy="911225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2555875" y="2781300"/>
            <a:ext cx="901700" cy="407988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AU" altLang="zh-CN" sz="1600"/>
              <a:t>Abiotic</a:t>
            </a:r>
            <a:endParaRPr lang="en-AU" sz="1600"/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3995738" y="3933825"/>
            <a:ext cx="954087" cy="5397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AU" altLang="zh-CN" sz="1600"/>
              <a:t>biotic</a:t>
            </a:r>
            <a:endParaRPr lang="en-AU" sz="1600"/>
          </a:p>
        </p:txBody>
      </p:sp>
      <p:sp>
        <p:nvSpPr>
          <p:cNvPr id="79890" name="Rectangle 18"/>
          <p:cNvSpPr>
            <a:spLocks noChangeArrowheads="1"/>
          </p:cNvSpPr>
          <p:nvPr/>
        </p:nvSpPr>
        <p:spPr bwMode="auto">
          <a:xfrm>
            <a:off x="3419475" y="6454775"/>
            <a:ext cx="13684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AU" altLang="zh-CN" sz="1600" b="1">
                <a:solidFill>
                  <a:srgbClr val="FFFF00"/>
                </a:solidFill>
              </a:rPr>
              <a:t>Time</a:t>
            </a:r>
            <a:endParaRPr lang="en-AU" sz="1600">
              <a:solidFill>
                <a:srgbClr val="FFFF00"/>
              </a:solidFill>
            </a:endParaRPr>
          </a:p>
        </p:txBody>
      </p:sp>
      <p:sp>
        <p:nvSpPr>
          <p:cNvPr id="79891" name="Rectangle 19"/>
          <p:cNvSpPr>
            <a:spLocks noChangeArrowheads="1"/>
          </p:cNvSpPr>
          <p:nvPr/>
        </p:nvSpPr>
        <p:spPr bwMode="auto">
          <a:xfrm rot="-5400000">
            <a:off x="-746919" y="2697957"/>
            <a:ext cx="2282825" cy="433388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AU" altLang="zh-CN" sz="1600" b="1">
                <a:solidFill>
                  <a:srgbClr val="FFFF00"/>
                </a:solidFill>
              </a:rPr>
              <a:t>Ecosystem attributes</a:t>
            </a:r>
            <a:endParaRPr lang="en-AU" sz="1600">
              <a:solidFill>
                <a:srgbClr val="FFFF00"/>
              </a:solidFill>
            </a:endParaRPr>
          </a:p>
        </p:txBody>
      </p:sp>
      <p:sp>
        <p:nvSpPr>
          <p:cNvPr id="79892" name="Rectangle 20"/>
          <p:cNvSpPr>
            <a:spLocks noChangeArrowheads="1"/>
          </p:cNvSpPr>
          <p:nvPr/>
        </p:nvSpPr>
        <p:spPr bwMode="auto">
          <a:xfrm>
            <a:off x="5435600" y="2579688"/>
            <a:ext cx="431800" cy="1712912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r>
              <a:rPr lang="en-AU" altLang="zh-CN" sz="1600"/>
              <a:t>Climate change</a:t>
            </a:r>
            <a:endParaRPr lang="en-AU" sz="1600"/>
          </a:p>
        </p:txBody>
      </p:sp>
      <p:sp>
        <p:nvSpPr>
          <p:cNvPr id="79893" name="AutoShape 21"/>
          <p:cNvSpPr>
            <a:spLocks noChangeArrowheads="1"/>
          </p:cNvSpPr>
          <p:nvPr/>
        </p:nvSpPr>
        <p:spPr bwMode="auto">
          <a:xfrm>
            <a:off x="4591050" y="979488"/>
            <a:ext cx="1041400" cy="1143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8468259 h 21600"/>
              <a:gd name="T4" fmla="*/ 2147483647 w 21600"/>
              <a:gd name="T5" fmla="*/ 16936486 h 21600"/>
              <a:gd name="T6" fmla="*/ 2147483647 w 21600"/>
              <a:gd name="T7" fmla="*/ 846825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94" name="Freeform 22"/>
          <p:cNvSpPr>
            <a:spLocks/>
          </p:cNvSpPr>
          <p:nvPr/>
        </p:nvSpPr>
        <p:spPr bwMode="auto">
          <a:xfrm>
            <a:off x="4591050" y="1389063"/>
            <a:ext cx="1177925" cy="1260475"/>
          </a:xfrm>
          <a:custGeom>
            <a:avLst/>
            <a:gdLst>
              <a:gd name="T0" fmla="*/ 873646420 w 2357"/>
              <a:gd name="T1" fmla="*/ 2147483647 h 2175"/>
              <a:gd name="T2" fmla="*/ 2147483647 w 2357"/>
              <a:gd name="T3" fmla="*/ 2147483647 h 2175"/>
              <a:gd name="T4" fmla="*/ 2147483647 w 2357"/>
              <a:gd name="T5" fmla="*/ 2147483647 h 2175"/>
              <a:gd name="T6" fmla="*/ 2147483647 w 2357"/>
              <a:gd name="T7" fmla="*/ 2147483647 h 2175"/>
              <a:gd name="T8" fmla="*/ 2147483647 w 2357"/>
              <a:gd name="T9" fmla="*/ 2147483647 h 2175"/>
              <a:gd name="T10" fmla="*/ 2147483647 w 2357"/>
              <a:gd name="T11" fmla="*/ 2147483647 h 2175"/>
              <a:gd name="T12" fmla="*/ 2147483647 w 2357"/>
              <a:gd name="T13" fmla="*/ 2147483647 h 2175"/>
              <a:gd name="T14" fmla="*/ 2147483647 w 2357"/>
              <a:gd name="T15" fmla="*/ 2147483647 h 2175"/>
              <a:gd name="T16" fmla="*/ 2147483647 w 2357"/>
              <a:gd name="T17" fmla="*/ 2147483647 h 2175"/>
              <a:gd name="T18" fmla="*/ 2147483647 w 2357"/>
              <a:gd name="T19" fmla="*/ 2147483647 h 2175"/>
              <a:gd name="T20" fmla="*/ 2147483647 w 2357"/>
              <a:gd name="T21" fmla="*/ 2147483647 h 2175"/>
              <a:gd name="T22" fmla="*/ 2147483647 w 2357"/>
              <a:gd name="T23" fmla="*/ 2147483647 h 2175"/>
              <a:gd name="T24" fmla="*/ 2147483647 w 2357"/>
              <a:gd name="T25" fmla="*/ 0 h 21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57"/>
              <a:gd name="T40" fmla="*/ 0 h 2175"/>
              <a:gd name="T41" fmla="*/ 2357 w 2357"/>
              <a:gd name="T42" fmla="*/ 2175 h 217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57" h="2175">
                <a:moveTo>
                  <a:pt x="7" y="2175"/>
                </a:moveTo>
                <a:cubicBezTo>
                  <a:pt x="22" y="2011"/>
                  <a:pt x="0" y="1861"/>
                  <a:pt x="202" y="1845"/>
                </a:cubicBezTo>
                <a:cubicBezTo>
                  <a:pt x="312" y="1837"/>
                  <a:pt x="422" y="1835"/>
                  <a:pt x="532" y="1830"/>
                </a:cubicBezTo>
                <a:cubicBezTo>
                  <a:pt x="593" y="1789"/>
                  <a:pt x="629" y="1720"/>
                  <a:pt x="652" y="1650"/>
                </a:cubicBezTo>
                <a:cubicBezTo>
                  <a:pt x="666" y="1329"/>
                  <a:pt x="583" y="1280"/>
                  <a:pt x="832" y="1230"/>
                </a:cubicBezTo>
                <a:cubicBezTo>
                  <a:pt x="962" y="1234"/>
                  <a:pt x="1451" y="1262"/>
                  <a:pt x="1627" y="1230"/>
                </a:cubicBezTo>
                <a:cubicBezTo>
                  <a:pt x="1643" y="1227"/>
                  <a:pt x="1635" y="1199"/>
                  <a:pt x="1642" y="1185"/>
                </a:cubicBezTo>
                <a:cubicBezTo>
                  <a:pt x="1650" y="1169"/>
                  <a:pt x="1662" y="1155"/>
                  <a:pt x="1672" y="1140"/>
                </a:cubicBezTo>
                <a:cubicBezTo>
                  <a:pt x="1667" y="1080"/>
                  <a:pt x="1673" y="1018"/>
                  <a:pt x="1657" y="960"/>
                </a:cubicBezTo>
                <a:cubicBezTo>
                  <a:pt x="1643" y="910"/>
                  <a:pt x="1598" y="874"/>
                  <a:pt x="1582" y="825"/>
                </a:cubicBezTo>
                <a:cubicBezTo>
                  <a:pt x="1597" y="735"/>
                  <a:pt x="1598" y="709"/>
                  <a:pt x="1672" y="660"/>
                </a:cubicBezTo>
                <a:cubicBezTo>
                  <a:pt x="1677" y="645"/>
                  <a:pt x="1671" y="617"/>
                  <a:pt x="1687" y="615"/>
                </a:cubicBezTo>
                <a:cubicBezTo>
                  <a:pt x="2357" y="531"/>
                  <a:pt x="2197" y="806"/>
                  <a:pt x="2197" y="0"/>
                </a:cubicBezTo>
              </a:path>
            </a:pathLst>
          </a:custGeom>
          <a:noFill/>
          <a:ln w="15875">
            <a:solidFill>
              <a:schemeClr val="bg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895" name="Rectangle 23"/>
          <p:cNvSpPr>
            <a:spLocks noChangeArrowheads="1"/>
          </p:cNvSpPr>
          <p:nvPr/>
        </p:nvSpPr>
        <p:spPr bwMode="auto">
          <a:xfrm>
            <a:off x="2916238" y="1916113"/>
            <a:ext cx="1922462" cy="349250"/>
          </a:xfrm>
          <a:prstGeom prst="rect">
            <a:avLst/>
          </a:pr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AU" altLang="zh-CN" sz="1600"/>
              <a:t>Surrounding matrix </a:t>
            </a:r>
            <a:endParaRPr lang="en-AU" sz="1600"/>
          </a:p>
        </p:txBody>
      </p:sp>
      <p:sp>
        <p:nvSpPr>
          <p:cNvPr id="79896" name="AutoShape 24"/>
          <p:cNvSpPr>
            <a:spLocks noChangeArrowheads="1"/>
          </p:cNvSpPr>
          <p:nvPr/>
        </p:nvSpPr>
        <p:spPr bwMode="auto">
          <a:xfrm rot="-5400000">
            <a:off x="5861050" y="1766888"/>
            <a:ext cx="10414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6763836 h 21600"/>
              <a:gd name="T4" fmla="*/ 2147483647 w 21600"/>
              <a:gd name="T5" fmla="*/ 53527701 h 21600"/>
              <a:gd name="T6" fmla="*/ 2147483647 w 21600"/>
              <a:gd name="T7" fmla="*/ 2676383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97" name="Oval 25"/>
          <p:cNvSpPr>
            <a:spLocks noChangeArrowheads="1"/>
          </p:cNvSpPr>
          <p:nvPr/>
        </p:nvSpPr>
        <p:spPr bwMode="auto">
          <a:xfrm>
            <a:off x="828675" y="5373688"/>
            <a:ext cx="1655763" cy="8699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AU" altLang="zh-CN" sz="1600"/>
              <a:t>Original ecosystem</a:t>
            </a:r>
            <a:endParaRPr lang="en-AU" sz="1600"/>
          </a:p>
        </p:txBody>
      </p:sp>
      <p:sp>
        <p:nvSpPr>
          <p:cNvPr id="79898" name="Oval 26"/>
          <p:cNvSpPr>
            <a:spLocks noChangeArrowheads="1"/>
          </p:cNvSpPr>
          <p:nvPr/>
        </p:nvSpPr>
        <p:spPr bwMode="auto">
          <a:xfrm>
            <a:off x="828675" y="2997200"/>
            <a:ext cx="1871663" cy="1152525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AU" altLang="zh-CN" sz="1600"/>
              <a:t>Fragmented</a:t>
            </a:r>
          </a:p>
          <a:p>
            <a:pPr algn="ctr"/>
            <a:r>
              <a:rPr lang="en-AU" altLang="zh-CN" sz="1600"/>
              <a:t>Ecosystems</a:t>
            </a:r>
            <a:endParaRPr lang="en-AU" sz="1600"/>
          </a:p>
        </p:txBody>
      </p:sp>
      <p:sp>
        <p:nvSpPr>
          <p:cNvPr id="79899" name="Line 27"/>
          <p:cNvSpPr>
            <a:spLocks noChangeShapeType="1"/>
          </p:cNvSpPr>
          <p:nvPr/>
        </p:nvSpPr>
        <p:spPr bwMode="auto">
          <a:xfrm flipV="1">
            <a:off x="1116013" y="4076700"/>
            <a:ext cx="0" cy="14192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900" name="Line 28"/>
          <p:cNvSpPr>
            <a:spLocks noChangeShapeType="1"/>
          </p:cNvSpPr>
          <p:nvPr/>
        </p:nvSpPr>
        <p:spPr bwMode="auto">
          <a:xfrm>
            <a:off x="2339975" y="5805488"/>
            <a:ext cx="93662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2700338" y="3716338"/>
            <a:ext cx="358775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 flipV="1">
            <a:off x="3563938" y="4005263"/>
            <a:ext cx="0" cy="11525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animBg="1"/>
      <p:bldP spid="79878" grpId="0" animBg="1"/>
      <p:bldP spid="79879" grpId="0" animBg="1"/>
      <p:bldP spid="79880" grpId="0" animBg="1"/>
      <p:bldP spid="79881" grpId="0" animBg="1"/>
      <p:bldP spid="79882" grpId="0" animBg="1"/>
      <p:bldP spid="79883" grpId="0" animBg="1"/>
      <p:bldP spid="79884" grpId="0" animBg="1"/>
      <p:bldP spid="79885" grpId="0" animBg="1"/>
      <p:bldP spid="79886" grpId="0" animBg="1"/>
      <p:bldP spid="79887" grpId="0" animBg="1"/>
      <p:bldP spid="79890" grpId="0"/>
      <p:bldP spid="79891" grpId="0" animBg="1"/>
      <p:bldP spid="79892" grpId="0" animBg="1"/>
      <p:bldP spid="79893" grpId="0" animBg="1"/>
      <p:bldP spid="79894" grpId="0" animBg="1"/>
      <p:bldP spid="79895" grpId="0" animBg="1"/>
      <p:bldP spid="79896" grpId="0" animBg="1"/>
      <p:bldP spid="79897" grpId="0" animBg="1"/>
      <p:bldP spid="79898" grpId="0" animBg="1"/>
      <p:bldP spid="79899" grpId="0" animBg="1"/>
      <p:bldP spid="79900" grpId="0" animBg="1"/>
      <p:bldP spid="79901" grpId="0" animBg="1"/>
      <p:bldP spid="7990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  <a:latin typeface="Arial" charset="0"/>
                <a:cs typeface="Arial" charset="0"/>
              </a:rPr>
              <a:t>What are the benefits?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C309221-C0F2-4B53-9F40-8FD3B323FC99}" type="datetime1">
              <a:rPr lang="en-AU"/>
              <a:pPr>
                <a:defRPr/>
              </a:pPr>
              <a:t>3/06/2011</a:t>
            </a:fld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CAB63B-2AAE-467E-8B64-911280658A97}" type="slidenum">
              <a:rPr lang="en-AU"/>
              <a:pPr>
                <a:defRPr/>
              </a:pPr>
              <a:t>23</a:t>
            </a:fld>
            <a:endParaRPr lang="en-AU"/>
          </a:p>
        </p:txBody>
      </p:sp>
      <p:sp>
        <p:nvSpPr>
          <p:cNvPr id="860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371600"/>
          </a:xfrm>
        </p:spPr>
        <p:txBody>
          <a:bodyPr/>
          <a:lstStyle/>
          <a:p>
            <a:pPr algn="l"/>
            <a:r>
              <a:rPr lang="en-US" sz="2400" b="1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Treatment 1: </a:t>
            </a:r>
            <a:r>
              <a:rPr lang="en-US" sz="2400" b="1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	</a:t>
            </a: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Frame work species method </a:t>
            </a:r>
            <a:br>
              <a:rPr lang="en-US" sz="240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		Only  </a:t>
            </a:r>
            <a:r>
              <a:rPr lang="en-US" sz="2400" i="1" smtClean="0">
                <a:solidFill>
                  <a:srgbClr val="FFFF00"/>
                </a:solidFill>
                <a:latin typeface="Arial" charset="0"/>
              </a:rPr>
              <a:t>Omalanthus novo-guineensis </a:t>
            </a: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(63)</a:t>
            </a:r>
            <a:br>
              <a:rPr lang="en-US" sz="2400" smtClean="0">
                <a:solidFill>
                  <a:srgbClr val="FFFF00"/>
                </a:solidFill>
                <a:latin typeface="Arial" charset="0"/>
              </a:rPr>
            </a:br>
            <a:endParaRPr lang="en-US" sz="2400" smtClean="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71438" y="1460500"/>
          <a:ext cx="9039225" cy="5326063"/>
        </p:xfrm>
        <a:graphic>
          <a:graphicData uri="http://schemas.openxmlformats.org/presentationml/2006/ole">
            <p:oleObj spid="_x0000_s86018" name="Photo Editor Photo" r:id="rId3" imgW="7621064" imgH="507619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F50E099-5DE6-4AFE-822C-6EB3F03BB696}" type="datetime1">
              <a:rPr lang="en-AU"/>
              <a:pPr>
                <a:defRPr/>
              </a:pPr>
              <a:t>3/06/2011</a:t>
            </a:fld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2BEB1-555A-422F-8AA9-8ACD8367997E}" type="slidenum">
              <a:rPr lang="en-AU"/>
              <a:pPr>
                <a:defRPr/>
              </a:pPr>
              <a:t>24</a:t>
            </a:fld>
            <a:endParaRPr lang="en-AU"/>
          </a:p>
        </p:txBody>
      </p: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15900"/>
            <a:ext cx="8839200" cy="1905000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Treatment 2: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Frame work species method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 </a:t>
            </a:r>
            <a:br>
              <a:rPr lang="en-US" sz="24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 					</a:t>
            </a:r>
            <a:r>
              <a:rPr lang="en-US" sz="2400" i="1" dirty="0" smtClean="0">
                <a:solidFill>
                  <a:srgbClr val="FFFF00"/>
                </a:solidFill>
                <a:latin typeface="Arial" charset="0"/>
              </a:rPr>
              <a:t>O</a:t>
            </a:r>
            <a:r>
              <a:rPr lang="en-US" sz="2400" i="1" dirty="0" smtClean="0">
                <a:solidFill>
                  <a:srgbClr val="FFFF00"/>
                </a:solidFill>
                <a:latin typeface="Arial" charset="0"/>
              </a:rPr>
              <a:t>. novo-</a:t>
            </a:r>
            <a:r>
              <a:rPr lang="en-US" sz="2400" i="1" dirty="0" err="1" smtClean="0">
                <a:solidFill>
                  <a:srgbClr val="FFFF00"/>
                </a:solidFill>
                <a:latin typeface="Arial" charset="0"/>
              </a:rPr>
              <a:t>guineensis</a:t>
            </a:r>
            <a:r>
              <a:rPr lang="en-US" sz="2400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(23) +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sz="24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					8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Primary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and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promoters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(5)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 </a:t>
            </a:r>
            <a:br>
              <a:rPr lang="en-US" sz="2400" b="1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Treatment 3: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 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	Frame work species method</a:t>
            </a:r>
            <a:br>
              <a:rPr lang="en-US" sz="2400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Arial" charset="0"/>
                <a:cs typeface="Times New Roman" pitchFamily="18" charset="0"/>
              </a:rPr>
              <a:t>					</a:t>
            </a:r>
            <a:r>
              <a:rPr lang="en-US" sz="2400" i="1" dirty="0" err="1" smtClean="0">
                <a:solidFill>
                  <a:srgbClr val="FFFF00"/>
                </a:solidFill>
                <a:latin typeface="Arial" charset="0"/>
              </a:rPr>
              <a:t>Alphitonia</a:t>
            </a:r>
            <a:r>
              <a:rPr lang="en-US" sz="2400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 charset="0"/>
              </a:rPr>
              <a:t>petriei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 (23) +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sz="2400" dirty="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				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8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Primary promoters (5)</a:t>
            </a:r>
          </a:p>
        </p:txBody>
      </p:sp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0" y="2386004"/>
          <a:ext cx="9144000" cy="4471995"/>
        </p:xfrm>
        <a:graphic>
          <a:graphicData uri="http://schemas.openxmlformats.org/presentationml/2006/ole">
            <p:oleObj spid="_x0000_s87042" name="Photo Editor Photo" r:id="rId3" imgW="7144747" imgH="4761905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F5E6BA0-7CD5-43B6-82BE-78BD5026FCE5}" type="datetime1">
              <a:rPr lang="en-AU"/>
              <a:pPr>
                <a:defRPr/>
              </a:pPr>
              <a:t>3/06/2011</a:t>
            </a:fld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69D46-8F82-46C9-AE2E-934A835267CB}" type="slidenum">
              <a:rPr lang="en-AU"/>
              <a:pPr>
                <a:defRPr/>
              </a:pPr>
              <a:t>25</a:t>
            </a:fld>
            <a:endParaRPr lang="en-AU"/>
          </a:p>
        </p:txBody>
      </p:sp>
      <p:sp>
        <p:nvSpPr>
          <p:cNvPr id="993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1981200"/>
          </a:xfrm>
        </p:spPr>
        <p:txBody>
          <a:bodyPr/>
          <a:lstStyle/>
          <a:p>
            <a:pPr algn="l"/>
            <a:r>
              <a:rPr lang="en-US" sz="2400" b="1" smtClean="0">
                <a:solidFill>
                  <a:schemeClr val="bg1"/>
                </a:solidFill>
                <a:latin typeface="Arial" charset="0"/>
              </a:rPr>
              <a:t>Treatment 4</a:t>
            </a:r>
            <a:r>
              <a:rPr lang="en-US" sz="2400" b="1" smtClean="0">
                <a:solidFill>
                  <a:srgbClr val="339933"/>
                </a:solidFill>
                <a:latin typeface="Arial" charset="0"/>
              </a:rPr>
              <a:t>:</a:t>
            </a:r>
            <a:r>
              <a:rPr lang="en-US" sz="2400" smtClean="0">
                <a:solidFill>
                  <a:srgbClr val="339933"/>
                </a:solidFill>
                <a:latin typeface="Arial" charset="0"/>
              </a:rPr>
              <a:t>    </a:t>
            </a: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Maximum species diversity method </a:t>
            </a:r>
            <a:br>
              <a:rPr lang="en-US" sz="240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10 Primary promoters (2)</a:t>
            </a:r>
            <a:br>
              <a:rPr lang="en-US" sz="240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 7 Middle phase species (3)</a:t>
            </a:r>
            <a:br>
              <a:rPr lang="en-US" sz="2400" smtClean="0">
                <a:solidFill>
                  <a:srgbClr val="FFFF00"/>
                </a:solidFill>
                <a:latin typeface="Arial" charset="0"/>
              </a:rPr>
            </a:br>
            <a:r>
              <a:rPr lang="en-US" sz="2400" smtClean="0">
                <a:solidFill>
                  <a:srgbClr val="FFFF00"/>
                </a:solidFill>
                <a:latin typeface="Arial" charset="0"/>
              </a:rPr>
              <a:t> 7 Mature phase species (3)</a:t>
            </a:r>
          </a:p>
        </p:txBody>
      </p:sp>
      <p:pic>
        <p:nvPicPr>
          <p:cNvPr id="99332" name="Picture 3" descr="Scan27 resized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2000250"/>
            <a:ext cx="87725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EA993DB-425C-4C4D-99C6-EABF195EABF5}" type="datetime1">
              <a:rPr lang="en-AU"/>
              <a:pPr>
                <a:defRPr/>
              </a:pPr>
              <a:t>3/06/2011</a:t>
            </a:fld>
            <a:endParaRPr lang="en-A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6A31ED-4915-4A9B-A0BB-54BF136AC0D5}" type="slidenum">
              <a:rPr lang="en-AU"/>
              <a:pPr>
                <a:defRPr/>
              </a:pPr>
              <a:t>26</a:t>
            </a:fld>
            <a:endParaRPr lang="en-AU"/>
          </a:p>
        </p:txBody>
      </p:sp>
      <p:sp>
        <p:nvSpPr>
          <p:cNvPr id="8806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5867400" cy="676275"/>
          </a:xfrm>
        </p:spPr>
        <p:txBody>
          <a:bodyPr/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Arial" charset="0"/>
              </a:rPr>
              <a:t>Treatment 5:   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</a:rPr>
              <a:t>Control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</p:txBody>
      </p:sp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0" y="1268413"/>
          <a:ext cx="9144000" cy="5354637"/>
        </p:xfrm>
        <a:graphic>
          <a:graphicData uri="http://schemas.openxmlformats.org/presentationml/2006/ole">
            <p:oleObj spid="_x0000_s88066" name="Photo Editor Photo" r:id="rId3" imgW="7144747" imgH="4761905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6FD221-B2F4-4126-9DC2-2C7002DFB735}" type="datetime1">
              <a:rPr lang="en-AU"/>
              <a:pPr>
                <a:defRPr/>
              </a:pPr>
              <a:t>3/06/2011</a:t>
            </a:fld>
            <a:endParaRPr lang="en-AU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EC9B6-6F02-4EAB-AC17-61352822E184}" type="slidenum">
              <a:rPr lang="en-AU"/>
              <a:pPr>
                <a:defRPr/>
              </a:pPr>
              <a:t>27</a:t>
            </a:fld>
            <a:endParaRPr lang="en-AU"/>
          </a:p>
        </p:txBody>
      </p:sp>
      <p:sp>
        <p:nvSpPr>
          <p:cNvPr id="10240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10600" cy="1219200"/>
          </a:xfrm>
        </p:spPr>
        <p:txBody>
          <a:bodyPr/>
          <a:lstStyle/>
          <a:p>
            <a:pPr algn="l"/>
            <a:r>
              <a:rPr lang="en-US" sz="2400" b="1" smtClean="0">
                <a:solidFill>
                  <a:srgbClr val="009900"/>
                </a:solidFill>
                <a:latin typeface="Arial" charset="0"/>
              </a:rPr>
              <a:t>After 14 years…</a:t>
            </a:r>
            <a:r>
              <a:rPr lang="en-US" sz="24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4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2400" b="1" smtClean="0">
                <a:solidFill>
                  <a:srgbClr val="FF0000"/>
                </a:solidFill>
                <a:latin typeface="Arial" charset="0"/>
              </a:rPr>
              <a:t/>
            </a:r>
            <a:br>
              <a:rPr lang="en-US" sz="2400" b="1" smtClean="0">
                <a:solidFill>
                  <a:srgbClr val="FF0000"/>
                </a:solidFill>
                <a:latin typeface="Arial" charset="0"/>
              </a:rPr>
            </a:br>
            <a:r>
              <a:rPr lang="en-US" sz="2400" b="1" smtClean="0">
                <a:solidFill>
                  <a:srgbClr val="FFFF00"/>
                </a:solidFill>
                <a:latin typeface="Arial" charset="0"/>
              </a:rPr>
              <a:t>Seedling recruitment under different treatments</a:t>
            </a:r>
          </a:p>
        </p:txBody>
      </p:sp>
      <p:graphicFrame>
        <p:nvGraphicFramePr>
          <p:cNvPr id="109657" name="Group 89"/>
          <p:cNvGraphicFramePr>
            <a:graphicFrameLocks noGrp="1"/>
          </p:cNvGraphicFramePr>
          <p:nvPr/>
        </p:nvGraphicFramePr>
        <p:xfrm>
          <a:off x="304800" y="1905000"/>
          <a:ext cx="8382000" cy="4631627"/>
        </p:xfrm>
        <a:graphic>
          <a:graphicData uri="http://schemas.openxmlformats.org/drawingml/2006/table">
            <a:tbl>
              <a:tblPr/>
              <a:tblGrid>
                <a:gridCol w="3124200"/>
                <a:gridCol w="990600"/>
                <a:gridCol w="1066800"/>
                <a:gridCol w="914400"/>
                <a:gridCol w="1066800"/>
                <a:gridCol w="1219200"/>
              </a:tblGrid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T1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T2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T3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T4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T5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(cont.)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no of families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no of species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1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number of individual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239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99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   13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C46D3B1-99DC-4E86-8135-3F66DAA39FC9}" type="datetime1">
              <a:rPr lang="en-AU"/>
              <a:pPr>
                <a:defRPr/>
              </a:pPr>
              <a:t>3/06/2011</a:t>
            </a:fld>
            <a:endParaRPr lang="en-AU"/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2CC36-9F3B-4C04-908D-2FEC09DD42EA}" type="slidenum">
              <a:rPr lang="en-AU"/>
              <a:pPr>
                <a:defRPr/>
              </a:pPr>
              <a:t>28</a:t>
            </a:fld>
            <a:endParaRPr lang="en-AU"/>
          </a:p>
        </p:txBody>
      </p:sp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219200" cy="457200"/>
          </a:xfrm>
        </p:spPr>
        <p:txBody>
          <a:bodyPr/>
          <a:lstStyle/>
          <a:p>
            <a:pPr algn="l"/>
            <a:r>
              <a:rPr lang="en-US" sz="2800" b="1" smtClean="0">
                <a:solidFill>
                  <a:schemeClr val="bg1"/>
                </a:solidFill>
                <a:latin typeface="Arial" charset="0"/>
              </a:rPr>
              <a:t>Soil</a:t>
            </a:r>
          </a:p>
        </p:txBody>
      </p:sp>
      <p:graphicFrame>
        <p:nvGraphicFramePr>
          <p:cNvPr id="113693" name="Group 29"/>
          <p:cNvGraphicFramePr>
            <a:graphicFrameLocks noGrp="1"/>
          </p:cNvGraphicFramePr>
          <p:nvPr/>
        </p:nvGraphicFramePr>
        <p:xfrm>
          <a:off x="990600" y="2743200"/>
          <a:ext cx="6096000" cy="2072640"/>
        </p:xfrm>
        <a:graphic>
          <a:graphicData uri="http://schemas.openxmlformats.org/drawingml/2006/table">
            <a:tbl>
              <a:tblPr/>
              <a:tblGrid>
                <a:gridCol w="4114800"/>
                <a:gridCol w="19812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mg/kg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Rainforest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5.0 - 11.0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Abandoned pasture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3.0 - 4.0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Rehabilitated area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3.0 - 4.0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76200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440" name="Rectangle 20"/>
          <p:cNvSpPr>
            <a:spLocks noChangeArrowheads="1"/>
          </p:cNvSpPr>
          <p:nvPr/>
        </p:nvSpPr>
        <p:spPr bwMode="auto">
          <a:xfrm>
            <a:off x="982663" y="1524000"/>
            <a:ext cx="2165350" cy="523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>
                <a:solidFill>
                  <a:srgbClr val="FFFF00"/>
                </a:solidFill>
                <a:cs typeface="Times New Roman" pitchFamily="18" charset="0"/>
              </a:rPr>
              <a:t>(i)	Nitrate-N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Ordination: Vegetation</a:t>
            </a:r>
          </a:p>
        </p:txBody>
      </p:sp>
      <p:pic>
        <p:nvPicPr>
          <p:cNvPr id="104450" name="Picture 5"/>
          <p:cNvPicPr>
            <a:picLocks noChangeAspect="1" noChangeArrowheads="1"/>
          </p:cNvPicPr>
          <p:nvPr/>
        </p:nvPicPr>
        <p:blipFill>
          <a:blip r:embed="rId2"/>
          <a:srcRect t="10106" r="21912" b="24924"/>
          <a:stretch>
            <a:fillRect/>
          </a:stretch>
        </p:blipFill>
        <p:spPr bwMode="auto">
          <a:xfrm>
            <a:off x="539750" y="1628775"/>
            <a:ext cx="78486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Line 6"/>
          <p:cNvSpPr>
            <a:spLocks noChangeShapeType="1"/>
          </p:cNvSpPr>
          <p:nvPr/>
        </p:nvSpPr>
        <p:spPr bwMode="auto">
          <a:xfrm flipV="1">
            <a:off x="2051050" y="2997200"/>
            <a:ext cx="2232025" cy="1439863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275" y="784225"/>
          <a:ext cx="8959850" cy="5703888"/>
        </p:xfrm>
        <a:graphic>
          <a:graphicData uri="http://schemas.openxmlformats.org/presentationml/2006/ole">
            <p:oleObj spid="_x0000_s1026" name="Photo Editor Photo" r:id="rId4" imgW="28219048" imgH="18476190" progId="">
              <p:embed/>
            </p:oleObj>
          </a:graphicData>
        </a:graphic>
      </p:graphicFrame>
      <p:sp>
        <p:nvSpPr>
          <p:cNvPr id="1027" name="Rectangle 5"/>
          <p:cNvSpPr txBox="1">
            <a:spLocks noChangeArrowheads="1"/>
          </p:cNvSpPr>
          <p:nvPr/>
        </p:nvSpPr>
        <p:spPr bwMode="auto">
          <a:xfrm>
            <a:off x="468313" y="0"/>
            <a:ext cx="8218487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>
                <a:solidFill>
                  <a:srgbClr val="FFFF00"/>
                </a:solidFill>
              </a:rPr>
              <a:t>Modified natural forests</a:t>
            </a:r>
            <a:endParaRPr lang="en-GB" sz="3600">
              <a:solidFill>
                <a:srgbClr val="FFFF00"/>
              </a:solidFill>
            </a:endParaRPr>
          </a:p>
        </p:txBody>
      </p:sp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179388" y="6488113"/>
            <a:ext cx="8459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cs typeface="Arial" charset="0"/>
              </a:rPr>
              <a:t>53 percent of the world’s forests</a:t>
            </a:r>
            <a:endParaRPr lang="en-GB" sz="200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FF00"/>
                </a:solidFill>
              </a:rPr>
              <a:t>Ordination: bird species</a:t>
            </a:r>
          </a:p>
        </p:txBody>
      </p:sp>
      <p:pic>
        <p:nvPicPr>
          <p:cNvPr id="105474" name="Picture 5"/>
          <p:cNvPicPr>
            <a:picLocks noChangeAspect="1" noChangeArrowheads="1"/>
          </p:cNvPicPr>
          <p:nvPr/>
        </p:nvPicPr>
        <p:blipFill>
          <a:blip r:embed="rId2"/>
          <a:srcRect t="10951" r="28836" b="30005"/>
          <a:stretch>
            <a:fillRect/>
          </a:stretch>
        </p:blipFill>
        <p:spPr bwMode="auto">
          <a:xfrm>
            <a:off x="900113" y="2220913"/>
            <a:ext cx="7561262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Line 6"/>
          <p:cNvSpPr>
            <a:spLocks noChangeShapeType="1"/>
          </p:cNvSpPr>
          <p:nvPr/>
        </p:nvSpPr>
        <p:spPr bwMode="auto">
          <a:xfrm flipV="1">
            <a:off x="2555875" y="3284538"/>
            <a:ext cx="2232025" cy="1439862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152400" y="914400"/>
            <a:ext cx="8839200" cy="53308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6498" name="Rectangle 3"/>
          <p:cNvSpPr>
            <a:spLocks noChangeArrowheads="1"/>
          </p:cNvSpPr>
          <p:nvPr/>
        </p:nvSpPr>
        <p:spPr bwMode="auto">
          <a:xfrm>
            <a:off x="773113" y="1714500"/>
            <a:ext cx="5389562" cy="4264025"/>
          </a:xfrm>
          <a:prstGeom prst="rect">
            <a:avLst/>
          </a:prstGeom>
          <a:solidFill>
            <a:schemeClr val="tx2">
              <a:alpha val="50195"/>
            </a:schemeClr>
          </a:solidFill>
          <a:ln w="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6499" name="Rectangle 4"/>
          <p:cNvSpPr>
            <a:spLocks noChangeArrowheads="1"/>
          </p:cNvSpPr>
          <p:nvPr/>
        </p:nvSpPr>
        <p:spPr bwMode="auto">
          <a:xfrm>
            <a:off x="6604000" y="1714500"/>
            <a:ext cx="1592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6500" name="Freeform 5"/>
          <p:cNvSpPr>
            <a:spLocks/>
          </p:cNvSpPr>
          <p:nvPr/>
        </p:nvSpPr>
        <p:spPr bwMode="auto">
          <a:xfrm>
            <a:off x="6553200" y="2438400"/>
            <a:ext cx="169863" cy="201613"/>
          </a:xfrm>
          <a:custGeom>
            <a:avLst/>
            <a:gdLst>
              <a:gd name="T0" fmla="*/ 0 w 71"/>
              <a:gd name="T1" fmla="*/ 2147483647 h 85"/>
              <a:gd name="T2" fmla="*/ 2147483647 w 71"/>
              <a:gd name="T3" fmla="*/ 2147483647 h 85"/>
              <a:gd name="T4" fmla="*/ 2147483647 w 71"/>
              <a:gd name="T5" fmla="*/ 0 h 85"/>
              <a:gd name="T6" fmla="*/ 0 w 71"/>
              <a:gd name="T7" fmla="*/ 2147483647 h 85"/>
              <a:gd name="T8" fmla="*/ 0 60000 65536"/>
              <a:gd name="T9" fmla="*/ 0 60000 65536"/>
              <a:gd name="T10" fmla="*/ 0 60000 65536"/>
              <a:gd name="T11" fmla="*/ 0 60000 65536"/>
              <a:gd name="T12" fmla="*/ 0 w 71"/>
              <a:gd name="T13" fmla="*/ 0 h 85"/>
              <a:gd name="T14" fmla="*/ 71 w 71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" h="85">
                <a:moveTo>
                  <a:pt x="0" y="85"/>
                </a:moveTo>
                <a:lnTo>
                  <a:pt x="71" y="85"/>
                </a:lnTo>
                <a:lnTo>
                  <a:pt x="35" y="0"/>
                </a:lnTo>
                <a:lnTo>
                  <a:pt x="0" y="85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1" name="Rectangle 6"/>
          <p:cNvSpPr>
            <a:spLocks noChangeArrowheads="1"/>
          </p:cNvSpPr>
          <p:nvPr/>
        </p:nvSpPr>
        <p:spPr bwMode="auto">
          <a:xfrm>
            <a:off x="6877050" y="2349500"/>
            <a:ext cx="719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</a:rPr>
              <a:t>Forest</a:t>
            </a:r>
            <a:endParaRPr lang="en-GB" sz="2000" baseline="30000">
              <a:solidFill>
                <a:schemeClr val="bg1"/>
              </a:solidFill>
            </a:endParaRPr>
          </a:p>
        </p:txBody>
      </p:sp>
      <p:sp>
        <p:nvSpPr>
          <p:cNvPr id="106502" name="Freeform 7"/>
          <p:cNvSpPr>
            <a:spLocks/>
          </p:cNvSpPr>
          <p:nvPr/>
        </p:nvSpPr>
        <p:spPr bwMode="auto">
          <a:xfrm>
            <a:off x="6553200" y="3505200"/>
            <a:ext cx="169863" cy="201613"/>
          </a:xfrm>
          <a:custGeom>
            <a:avLst/>
            <a:gdLst>
              <a:gd name="T0" fmla="*/ 2147483647 w 71"/>
              <a:gd name="T1" fmla="*/ 2147483647 h 83"/>
              <a:gd name="T2" fmla="*/ 2147483647 w 71"/>
              <a:gd name="T3" fmla="*/ 0 h 83"/>
              <a:gd name="T4" fmla="*/ 0 w 71"/>
              <a:gd name="T5" fmla="*/ 0 h 83"/>
              <a:gd name="T6" fmla="*/ 2147483647 w 71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1"/>
              <a:gd name="T13" fmla="*/ 0 h 83"/>
              <a:gd name="T14" fmla="*/ 71 w 71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" h="83">
                <a:moveTo>
                  <a:pt x="35" y="83"/>
                </a:moveTo>
                <a:lnTo>
                  <a:pt x="71" y="0"/>
                </a:lnTo>
                <a:lnTo>
                  <a:pt x="0" y="0"/>
                </a:lnTo>
                <a:lnTo>
                  <a:pt x="35" y="83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3" name="Rectangle 8"/>
          <p:cNvSpPr>
            <a:spLocks noChangeArrowheads="1"/>
          </p:cNvSpPr>
          <p:nvPr/>
        </p:nvSpPr>
        <p:spPr bwMode="auto">
          <a:xfrm>
            <a:off x="6858000" y="34290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</a:rPr>
              <a:t>9 year old pits</a:t>
            </a:r>
            <a:endParaRPr lang="en-GB" sz="2400" baseline="30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6504" name="Rectangle 9"/>
          <p:cNvSpPr>
            <a:spLocks noChangeArrowheads="1"/>
          </p:cNvSpPr>
          <p:nvPr/>
        </p:nvSpPr>
        <p:spPr bwMode="auto">
          <a:xfrm>
            <a:off x="6553200" y="4572000"/>
            <a:ext cx="125413" cy="150813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6505" name="Rectangle 10"/>
          <p:cNvSpPr>
            <a:spLocks noChangeArrowheads="1"/>
          </p:cNvSpPr>
          <p:nvPr/>
        </p:nvSpPr>
        <p:spPr bwMode="auto">
          <a:xfrm>
            <a:off x="6858000" y="4495800"/>
            <a:ext cx="1579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</a:rPr>
              <a:t>6 year old pits</a:t>
            </a:r>
            <a:endParaRPr lang="en-GB" sz="2400" baseline="30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6506" name="Freeform 11"/>
          <p:cNvSpPr>
            <a:spLocks/>
          </p:cNvSpPr>
          <p:nvPr/>
        </p:nvSpPr>
        <p:spPr bwMode="auto">
          <a:xfrm>
            <a:off x="6553200" y="5638800"/>
            <a:ext cx="169863" cy="201613"/>
          </a:xfrm>
          <a:custGeom>
            <a:avLst/>
            <a:gdLst>
              <a:gd name="T0" fmla="*/ 2147483647 w 71"/>
              <a:gd name="T1" fmla="*/ 2147483647 h 85"/>
              <a:gd name="T2" fmla="*/ 2147483647 w 71"/>
              <a:gd name="T3" fmla="*/ 2147483647 h 85"/>
              <a:gd name="T4" fmla="*/ 2147483647 w 71"/>
              <a:gd name="T5" fmla="*/ 0 h 85"/>
              <a:gd name="T6" fmla="*/ 0 w 71"/>
              <a:gd name="T7" fmla="*/ 2147483647 h 85"/>
              <a:gd name="T8" fmla="*/ 2147483647 w 71"/>
              <a:gd name="T9" fmla="*/ 2147483647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85"/>
              <a:gd name="T17" fmla="*/ 71 w 71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85">
                <a:moveTo>
                  <a:pt x="35" y="85"/>
                </a:moveTo>
                <a:lnTo>
                  <a:pt x="71" y="41"/>
                </a:lnTo>
                <a:lnTo>
                  <a:pt x="35" y="0"/>
                </a:lnTo>
                <a:lnTo>
                  <a:pt x="0" y="41"/>
                </a:lnTo>
                <a:lnTo>
                  <a:pt x="35" y="8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7" name="Rectangle 12"/>
          <p:cNvSpPr>
            <a:spLocks noChangeArrowheads="1"/>
          </p:cNvSpPr>
          <p:nvPr/>
        </p:nvSpPr>
        <p:spPr bwMode="auto">
          <a:xfrm>
            <a:off x="6858000" y="5562600"/>
            <a:ext cx="1579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</a:rPr>
              <a:t>4 year old pits</a:t>
            </a:r>
            <a:endParaRPr lang="en-GB" sz="2400" baseline="30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6508" name="Freeform 13"/>
          <p:cNvSpPr>
            <a:spLocks/>
          </p:cNvSpPr>
          <p:nvPr/>
        </p:nvSpPr>
        <p:spPr bwMode="auto">
          <a:xfrm>
            <a:off x="5287963" y="4257675"/>
            <a:ext cx="111125" cy="134938"/>
          </a:xfrm>
          <a:custGeom>
            <a:avLst/>
            <a:gdLst>
              <a:gd name="T0" fmla="*/ 0 w 70"/>
              <a:gd name="T1" fmla="*/ 2147483647 h 85"/>
              <a:gd name="T2" fmla="*/ 2147483647 w 70"/>
              <a:gd name="T3" fmla="*/ 2147483647 h 85"/>
              <a:gd name="T4" fmla="*/ 2147483647 w 70"/>
              <a:gd name="T5" fmla="*/ 0 h 85"/>
              <a:gd name="T6" fmla="*/ 0 w 70"/>
              <a:gd name="T7" fmla="*/ 2147483647 h 85"/>
              <a:gd name="T8" fmla="*/ 0 60000 65536"/>
              <a:gd name="T9" fmla="*/ 0 60000 65536"/>
              <a:gd name="T10" fmla="*/ 0 60000 65536"/>
              <a:gd name="T11" fmla="*/ 0 60000 65536"/>
              <a:gd name="T12" fmla="*/ 0 w 70"/>
              <a:gd name="T13" fmla="*/ 0 h 85"/>
              <a:gd name="T14" fmla="*/ 70 w 70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" h="85">
                <a:moveTo>
                  <a:pt x="0" y="85"/>
                </a:moveTo>
                <a:lnTo>
                  <a:pt x="70" y="85"/>
                </a:lnTo>
                <a:lnTo>
                  <a:pt x="35" y="0"/>
                </a:lnTo>
                <a:lnTo>
                  <a:pt x="0" y="85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9" name="Freeform 14"/>
          <p:cNvSpPr>
            <a:spLocks/>
          </p:cNvSpPr>
          <p:nvPr/>
        </p:nvSpPr>
        <p:spPr bwMode="auto">
          <a:xfrm>
            <a:off x="5570538" y="2884488"/>
            <a:ext cx="114300" cy="131762"/>
          </a:xfrm>
          <a:custGeom>
            <a:avLst/>
            <a:gdLst>
              <a:gd name="T0" fmla="*/ 0 w 72"/>
              <a:gd name="T1" fmla="*/ 2147483647 h 83"/>
              <a:gd name="T2" fmla="*/ 2147483647 w 72"/>
              <a:gd name="T3" fmla="*/ 2147483647 h 83"/>
              <a:gd name="T4" fmla="*/ 2147483647 w 72"/>
              <a:gd name="T5" fmla="*/ 0 h 83"/>
              <a:gd name="T6" fmla="*/ 0 w 72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83"/>
              <a:gd name="T14" fmla="*/ 72 w 72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83">
                <a:moveTo>
                  <a:pt x="0" y="83"/>
                </a:moveTo>
                <a:lnTo>
                  <a:pt x="72" y="83"/>
                </a:lnTo>
                <a:lnTo>
                  <a:pt x="35" y="0"/>
                </a:lnTo>
                <a:lnTo>
                  <a:pt x="0" y="83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0" name="Freeform 15"/>
          <p:cNvSpPr>
            <a:spLocks/>
          </p:cNvSpPr>
          <p:nvPr/>
        </p:nvSpPr>
        <p:spPr bwMode="auto">
          <a:xfrm>
            <a:off x="4783138" y="2003425"/>
            <a:ext cx="173037" cy="201613"/>
          </a:xfrm>
          <a:custGeom>
            <a:avLst/>
            <a:gdLst>
              <a:gd name="T0" fmla="*/ 0 w 72"/>
              <a:gd name="T1" fmla="*/ 2147483647 h 83"/>
              <a:gd name="T2" fmla="*/ 2147483647 w 72"/>
              <a:gd name="T3" fmla="*/ 2147483647 h 83"/>
              <a:gd name="T4" fmla="*/ 2147483647 w 72"/>
              <a:gd name="T5" fmla="*/ 0 h 83"/>
              <a:gd name="T6" fmla="*/ 0 w 72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83"/>
              <a:gd name="T14" fmla="*/ 72 w 72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83">
                <a:moveTo>
                  <a:pt x="0" y="83"/>
                </a:moveTo>
                <a:lnTo>
                  <a:pt x="72" y="83"/>
                </a:lnTo>
                <a:lnTo>
                  <a:pt x="36" y="0"/>
                </a:lnTo>
                <a:lnTo>
                  <a:pt x="0" y="83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1" name="Freeform 16"/>
          <p:cNvSpPr>
            <a:spLocks/>
          </p:cNvSpPr>
          <p:nvPr/>
        </p:nvSpPr>
        <p:spPr bwMode="auto">
          <a:xfrm>
            <a:off x="5297488" y="2698750"/>
            <a:ext cx="111125" cy="131763"/>
          </a:xfrm>
          <a:custGeom>
            <a:avLst/>
            <a:gdLst>
              <a:gd name="T0" fmla="*/ 0 w 70"/>
              <a:gd name="T1" fmla="*/ 2147483647 h 83"/>
              <a:gd name="T2" fmla="*/ 2147483647 w 70"/>
              <a:gd name="T3" fmla="*/ 2147483647 h 83"/>
              <a:gd name="T4" fmla="*/ 2147483647 w 70"/>
              <a:gd name="T5" fmla="*/ 0 h 83"/>
              <a:gd name="T6" fmla="*/ 0 w 70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0"/>
              <a:gd name="T13" fmla="*/ 0 h 83"/>
              <a:gd name="T14" fmla="*/ 70 w 70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" h="83">
                <a:moveTo>
                  <a:pt x="0" y="83"/>
                </a:moveTo>
                <a:lnTo>
                  <a:pt x="70" y="83"/>
                </a:lnTo>
                <a:lnTo>
                  <a:pt x="35" y="0"/>
                </a:lnTo>
                <a:lnTo>
                  <a:pt x="0" y="83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2" name="Freeform 17"/>
          <p:cNvSpPr>
            <a:spLocks/>
          </p:cNvSpPr>
          <p:nvPr/>
        </p:nvSpPr>
        <p:spPr bwMode="auto">
          <a:xfrm>
            <a:off x="1924050" y="2844800"/>
            <a:ext cx="112713" cy="133350"/>
          </a:xfrm>
          <a:custGeom>
            <a:avLst/>
            <a:gdLst>
              <a:gd name="T0" fmla="*/ 2147483647 w 71"/>
              <a:gd name="T1" fmla="*/ 2147483647 h 84"/>
              <a:gd name="T2" fmla="*/ 2147483647 w 71"/>
              <a:gd name="T3" fmla="*/ 0 h 84"/>
              <a:gd name="T4" fmla="*/ 0 w 71"/>
              <a:gd name="T5" fmla="*/ 0 h 84"/>
              <a:gd name="T6" fmla="*/ 2147483647 w 71"/>
              <a:gd name="T7" fmla="*/ 2147483647 h 84"/>
              <a:gd name="T8" fmla="*/ 0 60000 65536"/>
              <a:gd name="T9" fmla="*/ 0 60000 65536"/>
              <a:gd name="T10" fmla="*/ 0 60000 65536"/>
              <a:gd name="T11" fmla="*/ 0 60000 65536"/>
              <a:gd name="T12" fmla="*/ 0 w 71"/>
              <a:gd name="T13" fmla="*/ 0 h 84"/>
              <a:gd name="T14" fmla="*/ 71 w 71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" h="84">
                <a:moveTo>
                  <a:pt x="35" y="84"/>
                </a:moveTo>
                <a:lnTo>
                  <a:pt x="71" y="0"/>
                </a:lnTo>
                <a:lnTo>
                  <a:pt x="0" y="0"/>
                </a:lnTo>
                <a:lnTo>
                  <a:pt x="35" y="84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3" name="Freeform 18"/>
          <p:cNvSpPr>
            <a:spLocks/>
          </p:cNvSpPr>
          <p:nvPr/>
        </p:nvSpPr>
        <p:spPr bwMode="auto">
          <a:xfrm>
            <a:off x="1589088" y="3355975"/>
            <a:ext cx="173037" cy="201613"/>
          </a:xfrm>
          <a:custGeom>
            <a:avLst/>
            <a:gdLst>
              <a:gd name="T0" fmla="*/ 2147483647 w 72"/>
              <a:gd name="T1" fmla="*/ 2147483647 h 85"/>
              <a:gd name="T2" fmla="*/ 2147483647 w 72"/>
              <a:gd name="T3" fmla="*/ 0 h 85"/>
              <a:gd name="T4" fmla="*/ 0 w 72"/>
              <a:gd name="T5" fmla="*/ 0 h 85"/>
              <a:gd name="T6" fmla="*/ 2147483647 w 72"/>
              <a:gd name="T7" fmla="*/ 2147483647 h 85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85"/>
              <a:gd name="T14" fmla="*/ 72 w 72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85">
                <a:moveTo>
                  <a:pt x="37" y="85"/>
                </a:moveTo>
                <a:lnTo>
                  <a:pt x="72" y="0"/>
                </a:lnTo>
                <a:lnTo>
                  <a:pt x="0" y="0"/>
                </a:lnTo>
                <a:lnTo>
                  <a:pt x="37" y="8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4" name="Freeform 19"/>
          <p:cNvSpPr>
            <a:spLocks/>
          </p:cNvSpPr>
          <p:nvPr/>
        </p:nvSpPr>
        <p:spPr bwMode="auto">
          <a:xfrm>
            <a:off x="1325563" y="2586038"/>
            <a:ext cx="169862" cy="201612"/>
          </a:xfrm>
          <a:custGeom>
            <a:avLst/>
            <a:gdLst>
              <a:gd name="T0" fmla="*/ 2147483647 w 71"/>
              <a:gd name="T1" fmla="*/ 2147483647 h 83"/>
              <a:gd name="T2" fmla="*/ 2147483647 w 71"/>
              <a:gd name="T3" fmla="*/ 0 h 83"/>
              <a:gd name="T4" fmla="*/ 0 w 71"/>
              <a:gd name="T5" fmla="*/ 0 h 83"/>
              <a:gd name="T6" fmla="*/ 2147483647 w 71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1"/>
              <a:gd name="T13" fmla="*/ 0 h 83"/>
              <a:gd name="T14" fmla="*/ 71 w 71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" h="83">
                <a:moveTo>
                  <a:pt x="36" y="83"/>
                </a:moveTo>
                <a:lnTo>
                  <a:pt x="71" y="0"/>
                </a:lnTo>
                <a:lnTo>
                  <a:pt x="0" y="0"/>
                </a:lnTo>
                <a:lnTo>
                  <a:pt x="36" y="83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5" name="Freeform 20"/>
          <p:cNvSpPr>
            <a:spLocks/>
          </p:cNvSpPr>
          <p:nvPr/>
        </p:nvSpPr>
        <p:spPr bwMode="auto">
          <a:xfrm>
            <a:off x="1828800" y="2689225"/>
            <a:ext cx="169863" cy="201613"/>
          </a:xfrm>
          <a:custGeom>
            <a:avLst/>
            <a:gdLst>
              <a:gd name="T0" fmla="*/ 2147483647 w 71"/>
              <a:gd name="T1" fmla="*/ 2147483647 h 84"/>
              <a:gd name="T2" fmla="*/ 2147483647 w 71"/>
              <a:gd name="T3" fmla="*/ 0 h 84"/>
              <a:gd name="T4" fmla="*/ 0 w 71"/>
              <a:gd name="T5" fmla="*/ 0 h 84"/>
              <a:gd name="T6" fmla="*/ 2147483647 w 71"/>
              <a:gd name="T7" fmla="*/ 2147483647 h 84"/>
              <a:gd name="T8" fmla="*/ 0 60000 65536"/>
              <a:gd name="T9" fmla="*/ 0 60000 65536"/>
              <a:gd name="T10" fmla="*/ 0 60000 65536"/>
              <a:gd name="T11" fmla="*/ 0 60000 65536"/>
              <a:gd name="T12" fmla="*/ 0 w 71"/>
              <a:gd name="T13" fmla="*/ 0 h 84"/>
              <a:gd name="T14" fmla="*/ 71 w 71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" h="84">
                <a:moveTo>
                  <a:pt x="36" y="84"/>
                </a:moveTo>
                <a:lnTo>
                  <a:pt x="71" y="0"/>
                </a:lnTo>
                <a:lnTo>
                  <a:pt x="0" y="0"/>
                </a:lnTo>
                <a:lnTo>
                  <a:pt x="36" y="84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6" name="Rectangle 21"/>
          <p:cNvSpPr>
            <a:spLocks noChangeArrowheads="1"/>
          </p:cNvSpPr>
          <p:nvPr/>
        </p:nvSpPr>
        <p:spPr bwMode="auto">
          <a:xfrm>
            <a:off x="2127250" y="4232275"/>
            <a:ext cx="122238" cy="133350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6517" name="Rectangle 22"/>
          <p:cNvSpPr>
            <a:spLocks noChangeArrowheads="1"/>
          </p:cNvSpPr>
          <p:nvPr/>
        </p:nvSpPr>
        <p:spPr bwMode="auto">
          <a:xfrm>
            <a:off x="1768475" y="4633913"/>
            <a:ext cx="111125" cy="134937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6518" name="Rectangle 23"/>
          <p:cNvSpPr>
            <a:spLocks noChangeArrowheads="1"/>
          </p:cNvSpPr>
          <p:nvPr/>
        </p:nvSpPr>
        <p:spPr bwMode="auto">
          <a:xfrm>
            <a:off x="1874838" y="3863975"/>
            <a:ext cx="112712" cy="131763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6519" name="Rectangle 24"/>
          <p:cNvSpPr>
            <a:spLocks noChangeArrowheads="1"/>
          </p:cNvSpPr>
          <p:nvPr/>
        </p:nvSpPr>
        <p:spPr bwMode="auto">
          <a:xfrm>
            <a:off x="1373188" y="3155950"/>
            <a:ext cx="111125" cy="134938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6520" name="Freeform 25"/>
          <p:cNvSpPr>
            <a:spLocks/>
          </p:cNvSpPr>
          <p:nvPr/>
        </p:nvSpPr>
        <p:spPr bwMode="auto">
          <a:xfrm>
            <a:off x="1250950" y="3960813"/>
            <a:ext cx="169863" cy="201612"/>
          </a:xfrm>
          <a:custGeom>
            <a:avLst/>
            <a:gdLst>
              <a:gd name="T0" fmla="*/ 2147483647 w 70"/>
              <a:gd name="T1" fmla="*/ 2147483647 h 84"/>
              <a:gd name="T2" fmla="*/ 2147483647 w 70"/>
              <a:gd name="T3" fmla="*/ 2147483647 h 84"/>
              <a:gd name="T4" fmla="*/ 2147483647 w 70"/>
              <a:gd name="T5" fmla="*/ 0 h 84"/>
              <a:gd name="T6" fmla="*/ 0 w 70"/>
              <a:gd name="T7" fmla="*/ 2147483647 h 84"/>
              <a:gd name="T8" fmla="*/ 2147483647 w 70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84"/>
              <a:gd name="T17" fmla="*/ 70 w 70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84">
                <a:moveTo>
                  <a:pt x="35" y="84"/>
                </a:moveTo>
                <a:lnTo>
                  <a:pt x="70" y="42"/>
                </a:lnTo>
                <a:lnTo>
                  <a:pt x="35" y="0"/>
                </a:lnTo>
                <a:lnTo>
                  <a:pt x="0" y="42"/>
                </a:lnTo>
                <a:lnTo>
                  <a:pt x="35" y="8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21" name="Freeform 26"/>
          <p:cNvSpPr>
            <a:spLocks/>
          </p:cNvSpPr>
          <p:nvPr/>
        </p:nvSpPr>
        <p:spPr bwMode="auto">
          <a:xfrm>
            <a:off x="1463675" y="4529138"/>
            <a:ext cx="112713" cy="134937"/>
          </a:xfrm>
          <a:custGeom>
            <a:avLst/>
            <a:gdLst>
              <a:gd name="T0" fmla="*/ 2147483647 w 71"/>
              <a:gd name="T1" fmla="*/ 2147483647 h 85"/>
              <a:gd name="T2" fmla="*/ 2147483647 w 71"/>
              <a:gd name="T3" fmla="*/ 2147483647 h 85"/>
              <a:gd name="T4" fmla="*/ 2147483647 w 71"/>
              <a:gd name="T5" fmla="*/ 0 h 85"/>
              <a:gd name="T6" fmla="*/ 0 w 71"/>
              <a:gd name="T7" fmla="*/ 2147483647 h 85"/>
              <a:gd name="T8" fmla="*/ 2147483647 w 71"/>
              <a:gd name="T9" fmla="*/ 2147483647 h 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85"/>
              <a:gd name="T17" fmla="*/ 71 w 71"/>
              <a:gd name="T18" fmla="*/ 85 h 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85">
                <a:moveTo>
                  <a:pt x="35" y="85"/>
                </a:moveTo>
                <a:lnTo>
                  <a:pt x="71" y="42"/>
                </a:lnTo>
                <a:lnTo>
                  <a:pt x="35" y="0"/>
                </a:lnTo>
                <a:lnTo>
                  <a:pt x="0" y="42"/>
                </a:lnTo>
                <a:lnTo>
                  <a:pt x="35" y="8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79" name="Rectangle 27"/>
          <p:cNvSpPr>
            <a:spLocks noChangeArrowheads="1"/>
          </p:cNvSpPr>
          <p:nvPr/>
        </p:nvSpPr>
        <p:spPr bwMode="auto">
          <a:xfrm>
            <a:off x="762000" y="14478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Stress: 0.11</a:t>
            </a:r>
            <a:endParaRPr lang="en-GB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9180" name="Line 28"/>
          <p:cNvSpPr>
            <a:spLocks noChangeShapeType="1"/>
          </p:cNvSpPr>
          <p:nvPr/>
        </p:nvSpPr>
        <p:spPr bwMode="auto">
          <a:xfrm flipV="1">
            <a:off x="2438400" y="3124200"/>
            <a:ext cx="2193925" cy="4572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 type="stealth" w="lg" len="lg"/>
          </a:ln>
          <a:effectLst>
            <a:prstShdw prst="shdw17" dist="17961" dir="2700000">
              <a:srgbClr val="009900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49181" name="Line 29"/>
          <p:cNvSpPr>
            <a:spLocks noChangeShapeType="1"/>
          </p:cNvSpPr>
          <p:nvPr/>
        </p:nvSpPr>
        <p:spPr bwMode="auto">
          <a:xfrm flipV="1">
            <a:off x="1752600" y="3124200"/>
            <a:ext cx="0" cy="21193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lg"/>
          </a:ln>
          <a:effectLst>
            <a:prstShdw prst="shdw17" dist="17961" dir="2700000">
              <a:srgbClr val="999900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06525" name="Freeform 30"/>
          <p:cNvSpPr>
            <a:spLocks/>
          </p:cNvSpPr>
          <p:nvPr/>
        </p:nvSpPr>
        <p:spPr bwMode="auto">
          <a:xfrm>
            <a:off x="5257800" y="2667000"/>
            <a:ext cx="173038" cy="201613"/>
          </a:xfrm>
          <a:custGeom>
            <a:avLst/>
            <a:gdLst>
              <a:gd name="T0" fmla="*/ 0 w 72"/>
              <a:gd name="T1" fmla="*/ 2147483647 h 83"/>
              <a:gd name="T2" fmla="*/ 2147483647 w 72"/>
              <a:gd name="T3" fmla="*/ 2147483647 h 83"/>
              <a:gd name="T4" fmla="*/ 2147483647 w 72"/>
              <a:gd name="T5" fmla="*/ 0 h 83"/>
              <a:gd name="T6" fmla="*/ 0 w 72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83"/>
              <a:gd name="T14" fmla="*/ 72 w 72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83">
                <a:moveTo>
                  <a:pt x="0" y="83"/>
                </a:moveTo>
                <a:lnTo>
                  <a:pt x="72" y="83"/>
                </a:lnTo>
                <a:lnTo>
                  <a:pt x="36" y="0"/>
                </a:lnTo>
                <a:lnTo>
                  <a:pt x="0" y="83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26" name="Freeform 31"/>
          <p:cNvSpPr>
            <a:spLocks/>
          </p:cNvSpPr>
          <p:nvPr/>
        </p:nvSpPr>
        <p:spPr bwMode="auto">
          <a:xfrm>
            <a:off x="5562600" y="2819400"/>
            <a:ext cx="173038" cy="201613"/>
          </a:xfrm>
          <a:custGeom>
            <a:avLst/>
            <a:gdLst>
              <a:gd name="T0" fmla="*/ 0 w 72"/>
              <a:gd name="T1" fmla="*/ 2147483647 h 83"/>
              <a:gd name="T2" fmla="*/ 2147483647 w 72"/>
              <a:gd name="T3" fmla="*/ 2147483647 h 83"/>
              <a:gd name="T4" fmla="*/ 2147483647 w 72"/>
              <a:gd name="T5" fmla="*/ 0 h 83"/>
              <a:gd name="T6" fmla="*/ 0 w 72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83"/>
              <a:gd name="T14" fmla="*/ 72 w 72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83">
                <a:moveTo>
                  <a:pt x="0" y="83"/>
                </a:moveTo>
                <a:lnTo>
                  <a:pt x="72" y="83"/>
                </a:lnTo>
                <a:lnTo>
                  <a:pt x="36" y="0"/>
                </a:lnTo>
                <a:lnTo>
                  <a:pt x="0" y="83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27" name="Freeform 32"/>
          <p:cNvSpPr>
            <a:spLocks/>
          </p:cNvSpPr>
          <p:nvPr/>
        </p:nvSpPr>
        <p:spPr bwMode="auto">
          <a:xfrm>
            <a:off x="5257800" y="4191000"/>
            <a:ext cx="173038" cy="201613"/>
          </a:xfrm>
          <a:custGeom>
            <a:avLst/>
            <a:gdLst>
              <a:gd name="T0" fmla="*/ 0 w 72"/>
              <a:gd name="T1" fmla="*/ 2147483647 h 83"/>
              <a:gd name="T2" fmla="*/ 2147483647 w 72"/>
              <a:gd name="T3" fmla="*/ 2147483647 h 83"/>
              <a:gd name="T4" fmla="*/ 2147483647 w 72"/>
              <a:gd name="T5" fmla="*/ 0 h 83"/>
              <a:gd name="T6" fmla="*/ 0 w 72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2"/>
              <a:gd name="T13" fmla="*/ 0 h 83"/>
              <a:gd name="T14" fmla="*/ 72 w 72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" h="83">
                <a:moveTo>
                  <a:pt x="0" y="83"/>
                </a:moveTo>
                <a:lnTo>
                  <a:pt x="72" y="83"/>
                </a:lnTo>
                <a:lnTo>
                  <a:pt x="36" y="0"/>
                </a:lnTo>
                <a:lnTo>
                  <a:pt x="0" y="83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28" name="Freeform 33"/>
          <p:cNvSpPr>
            <a:spLocks/>
          </p:cNvSpPr>
          <p:nvPr/>
        </p:nvSpPr>
        <p:spPr bwMode="auto">
          <a:xfrm>
            <a:off x="1905000" y="2819400"/>
            <a:ext cx="169863" cy="201613"/>
          </a:xfrm>
          <a:custGeom>
            <a:avLst/>
            <a:gdLst>
              <a:gd name="T0" fmla="*/ 2147483647 w 71"/>
              <a:gd name="T1" fmla="*/ 2147483647 h 83"/>
              <a:gd name="T2" fmla="*/ 2147483647 w 71"/>
              <a:gd name="T3" fmla="*/ 0 h 83"/>
              <a:gd name="T4" fmla="*/ 0 w 71"/>
              <a:gd name="T5" fmla="*/ 0 h 83"/>
              <a:gd name="T6" fmla="*/ 2147483647 w 71"/>
              <a:gd name="T7" fmla="*/ 2147483647 h 83"/>
              <a:gd name="T8" fmla="*/ 0 60000 65536"/>
              <a:gd name="T9" fmla="*/ 0 60000 65536"/>
              <a:gd name="T10" fmla="*/ 0 60000 65536"/>
              <a:gd name="T11" fmla="*/ 0 60000 65536"/>
              <a:gd name="T12" fmla="*/ 0 w 71"/>
              <a:gd name="T13" fmla="*/ 0 h 83"/>
              <a:gd name="T14" fmla="*/ 71 w 71"/>
              <a:gd name="T15" fmla="*/ 83 h 8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1" h="83">
                <a:moveTo>
                  <a:pt x="36" y="83"/>
                </a:moveTo>
                <a:lnTo>
                  <a:pt x="71" y="0"/>
                </a:lnTo>
                <a:lnTo>
                  <a:pt x="0" y="0"/>
                </a:lnTo>
                <a:lnTo>
                  <a:pt x="36" y="83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29" name="Freeform 34"/>
          <p:cNvSpPr>
            <a:spLocks/>
          </p:cNvSpPr>
          <p:nvPr/>
        </p:nvSpPr>
        <p:spPr bwMode="auto">
          <a:xfrm>
            <a:off x="1522413" y="3733800"/>
            <a:ext cx="169862" cy="201613"/>
          </a:xfrm>
          <a:custGeom>
            <a:avLst/>
            <a:gdLst>
              <a:gd name="T0" fmla="*/ 2147483647 w 70"/>
              <a:gd name="T1" fmla="*/ 2147483647 h 84"/>
              <a:gd name="T2" fmla="*/ 2147483647 w 70"/>
              <a:gd name="T3" fmla="*/ 2147483647 h 84"/>
              <a:gd name="T4" fmla="*/ 2147483647 w 70"/>
              <a:gd name="T5" fmla="*/ 0 h 84"/>
              <a:gd name="T6" fmla="*/ 0 w 70"/>
              <a:gd name="T7" fmla="*/ 2147483647 h 84"/>
              <a:gd name="T8" fmla="*/ 2147483647 w 70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84"/>
              <a:gd name="T17" fmla="*/ 70 w 70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84">
                <a:moveTo>
                  <a:pt x="35" y="84"/>
                </a:moveTo>
                <a:lnTo>
                  <a:pt x="70" y="42"/>
                </a:lnTo>
                <a:lnTo>
                  <a:pt x="35" y="0"/>
                </a:lnTo>
                <a:lnTo>
                  <a:pt x="0" y="42"/>
                </a:lnTo>
                <a:lnTo>
                  <a:pt x="35" y="8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30" name="Freeform 35"/>
          <p:cNvSpPr>
            <a:spLocks/>
          </p:cNvSpPr>
          <p:nvPr/>
        </p:nvSpPr>
        <p:spPr bwMode="auto">
          <a:xfrm>
            <a:off x="1447800" y="4495800"/>
            <a:ext cx="169863" cy="201613"/>
          </a:xfrm>
          <a:custGeom>
            <a:avLst/>
            <a:gdLst>
              <a:gd name="T0" fmla="*/ 2147483647 w 70"/>
              <a:gd name="T1" fmla="*/ 2147483647 h 84"/>
              <a:gd name="T2" fmla="*/ 2147483647 w 70"/>
              <a:gd name="T3" fmla="*/ 2147483647 h 84"/>
              <a:gd name="T4" fmla="*/ 2147483647 w 70"/>
              <a:gd name="T5" fmla="*/ 0 h 84"/>
              <a:gd name="T6" fmla="*/ 0 w 70"/>
              <a:gd name="T7" fmla="*/ 2147483647 h 84"/>
              <a:gd name="T8" fmla="*/ 2147483647 w 70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84"/>
              <a:gd name="T17" fmla="*/ 70 w 70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84">
                <a:moveTo>
                  <a:pt x="35" y="84"/>
                </a:moveTo>
                <a:lnTo>
                  <a:pt x="70" y="42"/>
                </a:lnTo>
                <a:lnTo>
                  <a:pt x="35" y="0"/>
                </a:lnTo>
                <a:lnTo>
                  <a:pt x="0" y="42"/>
                </a:lnTo>
                <a:lnTo>
                  <a:pt x="35" y="8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31" name="Freeform 36"/>
          <p:cNvSpPr>
            <a:spLocks/>
          </p:cNvSpPr>
          <p:nvPr/>
        </p:nvSpPr>
        <p:spPr bwMode="auto">
          <a:xfrm>
            <a:off x="1979613" y="5562600"/>
            <a:ext cx="169862" cy="201613"/>
          </a:xfrm>
          <a:custGeom>
            <a:avLst/>
            <a:gdLst>
              <a:gd name="T0" fmla="*/ 2147483647 w 70"/>
              <a:gd name="T1" fmla="*/ 2147483647 h 84"/>
              <a:gd name="T2" fmla="*/ 2147483647 w 70"/>
              <a:gd name="T3" fmla="*/ 2147483647 h 84"/>
              <a:gd name="T4" fmla="*/ 2147483647 w 70"/>
              <a:gd name="T5" fmla="*/ 0 h 84"/>
              <a:gd name="T6" fmla="*/ 0 w 70"/>
              <a:gd name="T7" fmla="*/ 2147483647 h 84"/>
              <a:gd name="T8" fmla="*/ 2147483647 w 70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0"/>
              <a:gd name="T16" fmla="*/ 0 h 84"/>
              <a:gd name="T17" fmla="*/ 70 w 70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0" h="84">
                <a:moveTo>
                  <a:pt x="35" y="84"/>
                </a:moveTo>
                <a:lnTo>
                  <a:pt x="70" y="42"/>
                </a:lnTo>
                <a:lnTo>
                  <a:pt x="35" y="0"/>
                </a:lnTo>
                <a:lnTo>
                  <a:pt x="0" y="42"/>
                </a:lnTo>
                <a:lnTo>
                  <a:pt x="35" y="8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32" name="Rectangle 37"/>
          <p:cNvSpPr>
            <a:spLocks noChangeArrowheads="1"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Hemipteran Succession</a:t>
            </a:r>
          </a:p>
        </p:txBody>
      </p:sp>
      <p:sp>
        <p:nvSpPr>
          <p:cNvPr id="106533" name="Text Box 38"/>
          <p:cNvSpPr txBox="1">
            <a:spLocks noChangeArrowheads="1"/>
          </p:cNvSpPr>
          <p:nvPr/>
        </p:nvSpPr>
        <p:spPr bwMode="auto">
          <a:xfrm>
            <a:off x="685800" y="5943600"/>
            <a:ext cx="518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>
                <a:solidFill>
                  <a:schemeClr val="bg1"/>
                </a:solidFill>
              </a:rPr>
              <a:t>Non-metric multi-dimensional scaling</a:t>
            </a:r>
            <a:endParaRPr lang="en-GB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6534" name="Rectangle 39"/>
          <p:cNvSpPr>
            <a:spLocks noChangeArrowheads="1"/>
          </p:cNvSpPr>
          <p:nvPr/>
        </p:nvSpPr>
        <p:spPr bwMode="auto">
          <a:xfrm>
            <a:off x="7092950" y="6553200"/>
            <a:ext cx="18907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GB" sz="1200">
                <a:solidFill>
                  <a:srgbClr val="FFFF00"/>
                </a:solidFill>
              </a:rPr>
              <a:t>Mel, K (2007)</a:t>
            </a:r>
            <a:endParaRPr lang="en-GB" sz="1200" baseline="300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0" grpId="0" animBg="1"/>
      <p:bldP spid="4918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52475"/>
          </a:xfrm>
        </p:spPr>
        <p:txBody>
          <a:bodyPr/>
          <a:lstStyle/>
          <a:p>
            <a:r>
              <a:rPr lang="en-GB" sz="320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Plant Succession</a:t>
            </a:r>
          </a:p>
        </p:txBody>
      </p:sp>
      <p:sp>
        <p:nvSpPr>
          <p:cNvPr id="107522" name="Rectangle 3"/>
          <p:cNvSpPr>
            <a:spLocks noChangeArrowheads="1"/>
          </p:cNvSpPr>
          <p:nvPr/>
        </p:nvSpPr>
        <p:spPr bwMode="auto">
          <a:xfrm>
            <a:off x="0" y="928688"/>
            <a:ext cx="9144000" cy="53990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685800" y="1828800"/>
            <a:ext cx="5576888" cy="4316413"/>
          </a:xfrm>
          <a:prstGeom prst="rect">
            <a:avLst/>
          </a:prstGeom>
          <a:solidFill>
            <a:schemeClr val="tx2">
              <a:alpha val="50195"/>
            </a:schemeClr>
          </a:solidFill>
          <a:ln w="0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AU" sz="2400">
              <a:latin typeface="Times New Roman" pitchFamily="18" charset="0"/>
            </a:endParaRPr>
          </a:p>
        </p:txBody>
      </p:sp>
      <p:sp>
        <p:nvSpPr>
          <p:cNvPr id="107524" name="Rectangle 5"/>
          <p:cNvSpPr>
            <a:spLocks noChangeArrowheads="1"/>
          </p:cNvSpPr>
          <p:nvPr/>
        </p:nvSpPr>
        <p:spPr bwMode="auto">
          <a:xfrm>
            <a:off x="2870200" y="1079500"/>
            <a:ext cx="330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en-AU" sz="2400">
              <a:latin typeface="Times New Roman" pitchFamily="18" charset="0"/>
            </a:endParaRPr>
          </a:p>
        </p:txBody>
      </p:sp>
      <p:sp>
        <p:nvSpPr>
          <p:cNvPr id="107525" name="Rectangle 6"/>
          <p:cNvSpPr>
            <a:spLocks noChangeArrowheads="1"/>
          </p:cNvSpPr>
          <p:nvPr/>
        </p:nvSpPr>
        <p:spPr bwMode="auto">
          <a:xfrm>
            <a:off x="6673850" y="1739900"/>
            <a:ext cx="1646238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26" name="Freeform 7"/>
          <p:cNvSpPr>
            <a:spLocks/>
          </p:cNvSpPr>
          <p:nvPr/>
        </p:nvSpPr>
        <p:spPr bwMode="auto">
          <a:xfrm>
            <a:off x="6553200" y="2438400"/>
            <a:ext cx="179388" cy="204788"/>
          </a:xfrm>
          <a:custGeom>
            <a:avLst/>
            <a:gdLst>
              <a:gd name="T0" fmla="*/ 0 w 74"/>
              <a:gd name="T1" fmla="*/ 2147483647 h 86"/>
              <a:gd name="T2" fmla="*/ 2147483647 w 74"/>
              <a:gd name="T3" fmla="*/ 2147483647 h 86"/>
              <a:gd name="T4" fmla="*/ 2147483647 w 74"/>
              <a:gd name="T5" fmla="*/ 0 h 86"/>
              <a:gd name="T6" fmla="*/ 0 w 74"/>
              <a:gd name="T7" fmla="*/ 2147483647 h 86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86"/>
              <a:gd name="T14" fmla="*/ 74 w 74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86">
                <a:moveTo>
                  <a:pt x="0" y="86"/>
                </a:moveTo>
                <a:lnTo>
                  <a:pt x="74" y="86"/>
                </a:lnTo>
                <a:lnTo>
                  <a:pt x="37" y="0"/>
                </a:lnTo>
                <a:lnTo>
                  <a:pt x="0" y="86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27" name="Rectangle 8"/>
          <p:cNvSpPr>
            <a:spLocks noChangeArrowheads="1"/>
          </p:cNvSpPr>
          <p:nvPr/>
        </p:nvSpPr>
        <p:spPr bwMode="auto">
          <a:xfrm>
            <a:off x="6858000" y="2362200"/>
            <a:ext cx="1890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</a:rPr>
              <a:t>Forest</a:t>
            </a:r>
            <a:endParaRPr lang="en-GB" sz="2000" baseline="30000">
              <a:solidFill>
                <a:schemeClr val="bg1"/>
              </a:solidFill>
            </a:endParaRPr>
          </a:p>
        </p:txBody>
      </p:sp>
      <p:sp>
        <p:nvSpPr>
          <p:cNvPr id="107528" name="Freeform 9"/>
          <p:cNvSpPr>
            <a:spLocks/>
          </p:cNvSpPr>
          <p:nvPr/>
        </p:nvSpPr>
        <p:spPr bwMode="auto">
          <a:xfrm>
            <a:off x="6553200" y="3505200"/>
            <a:ext cx="179388" cy="201613"/>
          </a:xfrm>
          <a:custGeom>
            <a:avLst/>
            <a:gdLst>
              <a:gd name="T0" fmla="*/ 2147483647 w 74"/>
              <a:gd name="T1" fmla="*/ 2147483647 h 84"/>
              <a:gd name="T2" fmla="*/ 2147483647 w 74"/>
              <a:gd name="T3" fmla="*/ 0 h 84"/>
              <a:gd name="T4" fmla="*/ 0 w 74"/>
              <a:gd name="T5" fmla="*/ 0 h 84"/>
              <a:gd name="T6" fmla="*/ 2147483647 w 74"/>
              <a:gd name="T7" fmla="*/ 2147483647 h 8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84"/>
              <a:gd name="T14" fmla="*/ 74 w 74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84">
                <a:moveTo>
                  <a:pt x="37" y="84"/>
                </a:moveTo>
                <a:lnTo>
                  <a:pt x="74" y="0"/>
                </a:lnTo>
                <a:lnTo>
                  <a:pt x="0" y="0"/>
                </a:lnTo>
                <a:lnTo>
                  <a:pt x="37" y="84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29" name="Rectangle 10"/>
          <p:cNvSpPr>
            <a:spLocks noChangeArrowheads="1"/>
          </p:cNvSpPr>
          <p:nvPr/>
        </p:nvSpPr>
        <p:spPr bwMode="auto">
          <a:xfrm>
            <a:off x="6858000" y="3429000"/>
            <a:ext cx="1579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</a:rPr>
              <a:t>9 year old pits</a:t>
            </a:r>
            <a:endParaRPr lang="en-GB" sz="2000" baseline="30000">
              <a:solidFill>
                <a:schemeClr val="bg1"/>
              </a:solidFill>
            </a:endParaRPr>
          </a:p>
        </p:txBody>
      </p:sp>
      <p:sp>
        <p:nvSpPr>
          <p:cNvPr id="107530" name="Rectangle 11"/>
          <p:cNvSpPr>
            <a:spLocks noChangeArrowheads="1"/>
          </p:cNvSpPr>
          <p:nvPr/>
        </p:nvSpPr>
        <p:spPr bwMode="auto">
          <a:xfrm>
            <a:off x="6553200" y="4495800"/>
            <a:ext cx="179388" cy="204788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31" name="Rectangle 12"/>
          <p:cNvSpPr>
            <a:spLocks noChangeArrowheads="1"/>
          </p:cNvSpPr>
          <p:nvPr/>
        </p:nvSpPr>
        <p:spPr bwMode="auto">
          <a:xfrm>
            <a:off x="6858000" y="4419600"/>
            <a:ext cx="1579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</a:rPr>
              <a:t>6 year old pits</a:t>
            </a:r>
            <a:endParaRPr lang="en-GB" sz="2000" baseline="30000">
              <a:solidFill>
                <a:schemeClr val="bg1"/>
              </a:solidFill>
            </a:endParaRPr>
          </a:p>
        </p:txBody>
      </p:sp>
      <p:sp>
        <p:nvSpPr>
          <p:cNvPr id="107532" name="Freeform 13"/>
          <p:cNvSpPr>
            <a:spLocks/>
          </p:cNvSpPr>
          <p:nvPr/>
        </p:nvSpPr>
        <p:spPr bwMode="auto">
          <a:xfrm>
            <a:off x="6553200" y="5562600"/>
            <a:ext cx="179388" cy="204788"/>
          </a:xfrm>
          <a:custGeom>
            <a:avLst/>
            <a:gdLst>
              <a:gd name="T0" fmla="*/ 2147483647 w 74"/>
              <a:gd name="T1" fmla="*/ 2147483647 h 86"/>
              <a:gd name="T2" fmla="*/ 2147483647 w 74"/>
              <a:gd name="T3" fmla="*/ 2147483647 h 86"/>
              <a:gd name="T4" fmla="*/ 2147483647 w 74"/>
              <a:gd name="T5" fmla="*/ 0 h 86"/>
              <a:gd name="T6" fmla="*/ 0 w 74"/>
              <a:gd name="T7" fmla="*/ 2147483647 h 86"/>
              <a:gd name="T8" fmla="*/ 2147483647 w 74"/>
              <a:gd name="T9" fmla="*/ 2147483647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86"/>
              <a:gd name="T17" fmla="*/ 74 w 74"/>
              <a:gd name="T18" fmla="*/ 86 h 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86">
                <a:moveTo>
                  <a:pt x="37" y="86"/>
                </a:moveTo>
                <a:lnTo>
                  <a:pt x="74" y="42"/>
                </a:lnTo>
                <a:lnTo>
                  <a:pt x="37" y="0"/>
                </a:lnTo>
                <a:lnTo>
                  <a:pt x="0" y="42"/>
                </a:lnTo>
                <a:lnTo>
                  <a:pt x="37" y="8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3" name="Rectangle 14"/>
          <p:cNvSpPr>
            <a:spLocks noChangeArrowheads="1"/>
          </p:cNvSpPr>
          <p:nvPr/>
        </p:nvSpPr>
        <p:spPr bwMode="auto">
          <a:xfrm>
            <a:off x="6858000" y="5486400"/>
            <a:ext cx="1579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2000">
                <a:solidFill>
                  <a:schemeClr val="bg1"/>
                </a:solidFill>
              </a:rPr>
              <a:t>4 year old pits</a:t>
            </a:r>
            <a:endParaRPr lang="en-GB" sz="2000" baseline="30000">
              <a:solidFill>
                <a:schemeClr val="bg1"/>
              </a:solidFill>
            </a:endParaRPr>
          </a:p>
        </p:txBody>
      </p:sp>
      <p:sp>
        <p:nvSpPr>
          <p:cNvPr id="107534" name="Freeform 15"/>
          <p:cNvSpPr>
            <a:spLocks/>
          </p:cNvSpPr>
          <p:nvPr/>
        </p:nvSpPr>
        <p:spPr bwMode="auto">
          <a:xfrm>
            <a:off x="5264150" y="2705100"/>
            <a:ext cx="173038" cy="204788"/>
          </a:xfrm>
          <a:custGeom>
            <a:avLst/>
            <a:gdLst>
              <a:gd name="T0" fmla="*/ 0 w 73"/>
              <a:gd name="T1" fmla="*/ 2147483647 h 86"/>
              <a:gd name="T2" fmla="*/ 2147483647 w 73"/>
              <a:gd name="T3" fmla="*/ 2147483647 h 86"/>
              <a:gd name="T4" fmla="*/ 2147483647 w 73"/>
              <a:gd name="T5" fmla="*/ 0 h 86"/>
              <a:gd name="T6" fmla="*/ 0 w 73"/>
              <a:gd name="T7" fmla="*/ 2147483647 h 86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86"/>
              <a:gd name="T14" fmla="*/ 73 w 73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86">
                <a:moveTo>
                  <a:pt x="0" y="86"/>
                </a:moveTo>
                <a:lnTo>
                  <a:pt x="73" y="86"/>
                </a:lnTo>
                <a:lnTo>
                  <a:pt x="36" y="0"/>
                </a:lnTo>
                <a:lnTo>
                  <a:pt x="0" y="86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5" name="Freeform 16"/>
          <p:cNvSpPr>
            <a:spLocks/>
          </p:cNvSpPr>
          <p:nvPr/>
        </p:nvSpPr>
        <p:spPr bwMode="auto">
          <a:xfrm>
            <a:off x="1049338" y="3233738"/>
            <a:ext cx="115887" cy="136525"/>
          </a:xfrm>
          <a:custGeom>
            <a:avLst/>
            <a:gdLst>
              <a:gd name="T0" fmla="*/ 2147483647 w 73"/>
              <a:gd name="T1" fmla="*/ 2147483647 h 86"/>
              <a:gd name="T2" fmla="*/ 2147483647 w 73"/>
              <a:gd name="T3" fmla="*/ 0 h 86"/>
              <a:gd name="T4" fmla="*/ 0 w 73"/>
              <a:gd name="T5" fmla="*/ 0 h 86"/>
              <a:gd name="T6" fmla="*/ 2147483647 w 73"/>
              <a:gd name="T7" fmla="*/ 2147483647 h 86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86"/>
              <a:gd name="T14" fmla="*/ 73 w 73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86">
                <a:moveTo>
                  <a:pt x="36" y="86"/>
                </a:moveTo>
                <a:lnTo>
                  <a:pt x="73" y="0"/>
                </a:lnTo>
                <a:lnTo>
                  <a:pt x="0" y="0"/>
                </a:lnTo>
                <a:lnTo>
                  <a:pt x="36" y="8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6" name="Freeform 17"/>
          <p:cNvSpPr>
            <a:spLocks/>
          </p:cNvSpPr>
          <p:nvPr/>
        </p:nvSpPr>
        <p:spPr bwMode="auto">
          <a:xfrm>
            <a:off x="1192213" y="3132138"/>
            <a:ext cx="117475" cy="133350"/>
          </a:xfrm>
          <a:custGeom>
            <a:avLst/>
            <a:gdLst>
              <a:gd name="T0" fmla="*/ 2147483647 w 74"/>
              <a:gd name="T1" fmla="*/ 2147483647 h 84"/>
              <a:gd name="T2" fmla="*/ 2147483647 w 74"/>
              <a:gd name="T3" fmla="*/ 0 h 84"/>
              <a:gd name="T4" fmla="*/ 0 w 74"/>
              <a:gd name="T5" fmla="*/ 0 h 84"/>
              <a:gd name="T6" fmla="*/ 2147483647 w 74"/>
              <a:gd name="T7" fmla="*/ 2147483647 h 8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84"/>
              <a:gd name="T14" fmla="*/ 74 w 74"/>
              <a:gd name="T15" fmla="*/ 84 h 8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84">
                <a:moveTo>
                  <a:pt x="36" y="84"/>
                </a:moveTo>
                <a:lnTo>
                  <a:pt x="74" y="0"/>
                </a:lnTo>
                <a:lnTo>
                  <a:pt x="0" y="0"/>
                </a:lnTo>
                <a:lnTo>
                  <a:pt x="36" y="84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7" name="Freeform 18"/>
          <p:cNvSpPr>
            <a:spLocks/>
          </p:cNvSpPr>
          <p:nvPr/>
        </p:nvSpPr>
        <p:spPr bwMode="auto">
          <a:xfrm>
            <a:off x="1357313" y="2439988"/>
            <a:ext cx="115887" cy="136525"/>
          </a:xfrm>
          <a:custGeom>
            <a:avLst/>
            <a:gdLst>
              <a:gd name="T0" fmla="*/ 2147483647 w 73"/>
              <a:gd name="T1" fmla="*/ 2147483647 h 86"/>
              <a:gd name="T2" fmla="*/ 2147483647 w 73"/>
              <a:gd name="T3" fmla="*/ 0 h 86"/>
              <a:gd name="T4" fmla="*/ 0 w 73"/>
              <a:gd name="T5" fmla="*/ 0 h 86"/>
              <a:gd name="T6" fmla="*/ 2147483647 w 73"/>
              <a:gd name="T7" fmla="*/ 2147483647 h 86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86"/>
              <a:gd name="T14" fmla="*/ 73 w 73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86">
                <a:moveTo>
                  <a:pt x="36" y="86"/>
                </a:moveTo>
                <a:lnTo>
                  <a:pt x="73" y="0"/>
                </a:lnTo>
                <a:lnTo>
                  <a:pt x="0" y="0"/>
                </a:lnTo>
                <a:lnTo>
                  <a:pt x="36" y="86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8" name="Freeform 19"/>
          <p:cNvSpPr>
            <a:spLocks/>
          </p:cNvSpPr>
          <p:nvPr/>
        </p:nvSpPr>
        <p:spPr bwMode="auto">
          <a:xfrm>
            <a:off x="1931988" y="2784475"/>
            <a:ext cx="179387" cy="201613"/>
          </a:xfrm>
          <a:custGeom>
            <a:avLst/>
            <a:gdLst>
              <a:gd name="T0" fmla="*/ 2147483647 w 74"/>
              <a:gd name="T1" fmla="*/ 2147483647 h 85"/>
              <a:gd name="T2" fmla="*/ 2147483647 w 74"/>
              <a:gd name="T3" fmla="*/ 0 h 85"/>
              <a:gd name="T4" fmla="*/ 0 w 74"/>
              <a:gd name="T5" fmla="*/ 0 h 85"/>
              <a:gd name="T6" fmla="*/ 2147483647 w 74"/>
              <a:gd name="T7" fmla="*/ 2147483647 h 85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85"/>
              <a:gd name="T14" fmla="*/ 74 w 74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85">
                <a:moveTo>
                  <a:pt x="38" y="85"/>
                </a:moveTo>
                <a:lnTo>
                  <a:pt x="74" y="0"/>
                </a:lnTo>
                <a:lnTo>
                  <a:pt x="0" y="0"/>
                </a:lnTo>
                <a:lnTo>
                  <a:pt x="38" y="8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39" name="Rectangle 20"/>
          <p:cNvSpPr>
            <a:spLocks noChangeArrowheads="1"/>
          </p:cNvSpPr>
          <p:nvPr/>
        </p:nvSpPr>
        <p:spPr bwMode="auto">
          <a:xfrm>
            <a:off x="1608138" y="3870325"/>
            <a:ext cx="115887" cy="134938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40" name="Rectangle 21"/>
          <p:cNvSpPr>
            <a:spLocks noChangeArrowheads="1"/>
          </p:cNvSpPr>
          <p:nvPr/>
        </p:nvSpPr>
        <p:spPr bwMode="auto">
          <a:xfrm>
            <a:off x="1562100" y="4210050"/>
            <a:ext cx="114300" cy="134938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41" name="Rectangle 22"/>
          <p:cNvSpPr>
            <a:spLocks noChangeArrowheads="1"/>
          </p:cNvSpPr>
          <p:nvPr/>
        </p:nvSpPr>
        <p:spPr bwMode="auto">
          <a:xfrm>
            <a:off x="1636713" y="3114675"/>
            <a:ext cx="173037" cy="204788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42" name="Freeform 23"/>
          <p:cNvSpPr>
            <a:spLocks/>
          </p:cNvSpPr>
          <p:nvPr/>
        </p:nvSpPr>
        <p:spPr bwMode="auto">
          <a:xfrm>
            <a:off x="1482725" y="3716338"/>
            <a:ext cx="114300" cy="136525"/>
          </a:xfrm>
          <a:custGeom>
            <a:avLst/>
            <a:gdLst>
              <a:gd name="T0" fmla="*/ 2147483647 w 72"/>
              <a:gd name="T1" fmla="*/ 2147483647 h 86"/>
              <a:gd name="T2" fmla="*/ 2147483647 w 72"/>
              <a:gd name="T3" fmla="*/ 2147483647 h 86"/>
              <a:gd name="T4" fmla="*/ 2147483647 w 72"/>
              <a:gd name="T5" fmla="*/ 0 h 86"/>
              <a:gd name="T6" fmla="*/ 0 w 72"/>
              <a:gd name="T7" fmla="*/ 2147483647 h 86"/>
              <a:gd name="T8" fmla="*/ 2147483647 w 72"/>
              <a:gd name="T9" fmla="*/ 2147483647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2"/>
              <a:gd name="T16" fmla="*/ 0 h 86"/>
              <a:gd name="T17" fmla="*/ 72 w 72"/>
              <a:gd name="T18" fmla="*/ 86 h 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2" h="86">
                <a:moveTo>
                  <a:pt x="36" y="86"/>
                </a:moveTo>
                <a:lnTo>
                  <a:pt x="72" y="44"/>
                </a:lnTo>
                <a:lnTo>
                  <a:pt x="36" y="0"/>
                </a:lnTo>
                <a:lnTo>
                  <a:pt x="0" y="44"/>
                </a:lnTo>
                <a:lnTo>
                  <a:pt x="36" y="8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3" name="Freeform 24"/>
          <p:cNvSpPr>
            <a:spLocks/>
          </p:cNvSpPr>
          <p:nvPr/>
        </p:nvSpPr>
        <p:spPr bwMode="auto">
          <a:xfrm>
            <a:off x="1595438" y="4822825"/>
            <a:ext cx="179387" cy="204788"/>
          </a:xfrm>
          <a:custGeom>
            <a:avLst/>
            <a:gdLst>
              <a:gd name="T0" fmla="*/ 2147483647 w 74"/>
              <a:gd name="T1" fmla="*/ 2147483647 h 86"/>
              <a:gd name="T2" fmla="*/ 2147483647 w 74"/>
              <a:gd name="T3" fmla="*/ 2147483647 h 86"/>
              <a:gd name="T4" fmla="*/ 2147483647 w 74"/>
              <a:gd name="T5" fmla="*/ 0 h 86"/>
              <a:gd name="T6" fmla="*/ 0 w 74"/>
              <a:gd name="T7" fmla="*/ 2147483647 h 86"/>
              <a:gd name="T8" fmla="*/ 2147483647 w 74"/>
              <a:gd name="T9" fmla="*/ 2147483647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86"/>
              <a:gd name="T17" fmla="*/ 74 w 74"/>
              <a:gd name="T18" fmla="*/ 86 h 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86">
                <a:moveTo>
                  <a:pt x="38" y="86"/>
                </a:moveTo>
                <a:lnTo>
                  <a:pt x="74" y="44"/>
                </a:lnTo>
                <a:lnTo>
                  <a:pt x="38" y="0"/>
                </a:lnTo>
                <a:lnTo>
                  <a:pt x="0" y="44"/>
                </a:lnTo>
                <a:lnTo>
                  <a:pt x="38" y="8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4" name="Freeform 25"/>
          <p:cNvSpPr>
            <a:spLocks/>
          </p:cNvSpPr>
          <p:nvPr/>
        </p:nvSpPr>
        <p:spPr bwMode="auto">
          <a:xfrm>
            <a:off x="1200150" y="3709988"/>
            <a:ext cx="117475" cy="133350"/>
          </a:xfrm>
          <a:custGeom>
            <a:avLst/>
            <a:gdLst>
              <a:gd name="T0" fmla="*/ 2147483647 w 74"/>
              <a:gd name="T1" fmla="*/ 2147483647 h 84"/>
              <a:gd name="T2" fmla="*/ 2147483647 w 74"/>
              <a:gd name="T3" fmla="*/ 2147483647 h 84"/>
              <a:gd name="T4" fmla="*/ 2147483647 w 74"/>
              <a:gd name="T5" fmla="*/ 0 h 84"/>
              <a:gd name="T6" fmla="*/ 0 w 74"/>
              <a:gd name="T7" fmla="*/ 2147483647 h 84"/>
              <a:gd name="T8" fmla="*/ 2147483647 w 74"/>
              <a:gd name="T9" fmla="*/ 2147483647 h 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84"/>
              <a:gd name="T17" fmla="*/ 74 w 74"/>
              <a:gd name="T18" fmla="*/ 84 h 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84">
                <a:moveTo>
                  <a:pt x="37" y="84"/>
                </a:moveTo>
                <a:lnTo>
                  <a:pt x="74" y="42"/>
                </a:lnTo>
                <a:lnTo>
                  <a:pt x="37" y="0"/>
                </a:lnTo>
                <a:lnTo>
                  <a:pt x="0" y="42"/>
                </a:lnTo>
                <a:lnTo>
                  <a:pt x="37" y="8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5" name="Rectangle 26"/>
          <p:cNvSpPr>
            <a:spLocks noChangeArrowheads="1"/>
          </p:cNvSpPr>
          <p:nvPr/>
        </p:nvSpPr>
        <p:spPr bwMode="auto">
          <a:xfrm>
            <a:off x="685800" y="1524000"/>
            <a:ext cx="121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>
                <a:solidFill>
                  <a:schemeClr val="bg1"/>
                </a:solidFill>
              </a:rPr>
              <a:t>Stress: 0.09</a:t>
            </a:r>
            <a:endParaRPr lang="en-GB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7546" name="Freeform 27"/>
          <p:cNvSpPr>
            <a:spLocks/>
          </p:cNvSpPr>
          <p:nvPr/>
        </p:nvSpPr>
        <p:spPr bwMode="auto">
          <a:xfrm>
            <a:off x="5622925" y="4419600"/>
            <a:ext cx="173038" cy="204788"/>
          </a:xfrm>
          <a:custGeom>
            <a:avLst/>
            <a:gdLst>
              <a:gd name="T0" fmla="*/ 0 w 73"/>
              <a:gd name="T1" fmla="*/ 2147483647 h 86"/>
              <a:gd name="T2" fmla="*/ 2147483647 w 73"/>
              <a:gd name="T3" fmla="*/ 2147483647 h 86"/>
              <a:gd name="T4" fmla="*/ 2147483647 w 73"/>
              <a:gd name="T5" fmla="*/ 0 h 86"/>
              <a:gd name="T6" fmla="*/ 0 w 73"/>
              <a:gd name="T7" fmla="*/ 2147483647 h 86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86"/>
              <a:gd name="T14" fmla="*/ 73 w 73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86">
                <a:moveTo>
                  <a:pt x="0" y="86"/>
                </a:moveTo>
                <a:lnTo>
                  <a:pt x="73" y="86"/>
                </a:lnTo>
                <a:lnTo>
                  <a:pt x="36" y="0"/>
                </a:lnTo>
                <a:lnTo>
                  <a:pt x="0" y="86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7" name="Freeform 28"/>
          <p:cNvSpPr>
            <a:spLocks/>
          </p:cNvSpPr>
          <p:nvPr/>
        </p:nvSpPr>
        <p:spPr bwMode="auto">
          <a:xfrm>
            <a:off x="5262563" y="4724400"/>
            <a:ext cx="173037" cy="204788"/>
          </a:xfrm>
          <a:custGeom>
            <a:avLst/>
            <a:gdLst>
              <a:gd name="T0" fmla="*/ 0 w 73"/>
              <a:gd name="T1" fmla="*/ 2147483647 h 86"/>
              <a:gd name="T2" fmla="*/ 2147483647 w 73"/>
              <a:gd name="T3" fmla="*/ 2147483647 h 86"/>
              <a:gd name="T4" fmla="*/ 2147483647 w 73"/>
              <a:gd name="T5" fmla="*/ 0 h 86"/>
              <a:gd name="T6" fmla="*/ 0 w 73"/>
              <a:gd name="T7" fmla="*/ 2147483647 h 86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86"/>
              <a:gd name="T14" fmla="*/ 73 w 73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86">
                <a:moveTo>
                  <a:pt x="0" y="86"/>
                </a:moveTo>
                <a:lnTo>
                  <a:pt x="73" y="86"/>
                </a:lnTo>
                <a:lnTo>
                  <a:pt x="36" y="0"/>
                </a:lnTo>
                <a:lnTo>
                  <a:pt x="0" y="86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8" name="Freeform 29"/>
          <p:cNvSpPr>
            <a:spLocks/>
          </p:cNvSpPr>
          <p:nvPr/>
        </p:nvSpPr>
        <p:spPr bwMode="auto">
          <a:xfrm>
            <a:off x="4500563" y="5181600"/>
            <a:ext cx="173037" cy="204788"/>
          </a:xfrm>
          <a:custGeom>
            <a:avLst/>
            <a:gdLst>
              <a:gd name="T0" fmla="*/ 0 w 73"/>
              <a:gd name="T1" fmla="*/ 2147483647 h 86"/>
              <a:gd name="T2" fmla="*/ 2147483647 w 73"/>
              <a:gd name="T3" fmla="*/ 2147483647 h 86"/>
              <a:gd name="T4" fmla="*/ 2147483647 w 73"/>
              <a:gd name="T5" fmla="*/ 0 h 86"/>
              <a:gd name="T6" fmla="*/ 0 w 73"/>
              <a:gd name="T7" fmla="*/ 2147483647 h 86"/>
              <a:gd name="T8" fmla="*/ 0 60000 65536"/>
              <a:gd name="T9" fmla="*/ 0 60000 65536"/>
              <a:gd name="T10" fmla="*/ 0 60000 65536"/>
              <a:gd name="T11" fmla="*/ 0 60000 65536"/>
              <a:gd name="T12" fmla="*/ 0 w 73"/>
              <a:gd name="T13" fmla="*/ 0 h 86"/>
              <a:gd name="T14" fmla="*/ 73 w 73"/>
              <a:gd name="T15" fmla="*/ 86 h 8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" h="86">
                <a:moveTo>
                  <a:pt x="0" y="86"/>
                </a:moveTo>
                <a:lnTo>
                  <a:pt x="73" y="86"/>
                </a:lnTo>
                <a:lnTo>
                  <a:pt x="36" y="0"/>
                </a:lnTo>
                <a:lnTo>
                  <a:pt x="0" y="86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49" name="Freeform 30"/>
          <p:cNvSpPr>
            <a:spLocks/>
          </p:cNvSpPr>
          <p:nvPr/>
        </p:nvSpPr>
        <p:spPr bwMode="auto">
          <a:xfrm>
            <a:off x="1295400" y="2438400"/>
            <a:ext cx="179388" cy="201613"/>
          </a:xfrm>
          <a:custGeom>
            <a:avLst/>
            <a:gdLst>
              <a:gd name="T0" fmla="*/ 2147483647 w 74"/>
              <a:gd name="T1" fmla="*/ 2147483647 h 85"/>
              <a:gd name="T2" fmla="*/ 2147483647 w 74"/>
              <a:gd name="T3" fmla="*/ 0 h 85"/>
              <a:gd name="T4" fmla="*/ 0 w 74"/>
              <a:gd name="T5" fmla="*/ 0 h 85"/>
              <a:gd name="T6" fmla="*/ 2147483647 w 74"/>
              <a:gd name="T7" fmla="*/ 2147483647 h 85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85"/>
              <a:gd name="T14" fmla="*/ 74 w 74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85">
                <a:moveTo>
                  <a:pt x="38" y="85"/>
                </a:moveTo>
                <a:lnTo>
                  <a:pt x="74" y="0"/>
                </a:lnTo>
                <a:lnTo>
                  <a:pt x="0" y="0"/>
                </a:lnTo>
                <a:lnTo>
                  <a:pt x="38" y="8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50" name="Freeform 31"/>
          <p:cNvSpPr>
            <a:spLocks/>
          </p:cNvSpPr>
          <p:nvPr/>
        </p:nvSpPr>
        <p:spPr bwMode="auto">
          <a:xfrm>
            <a:off x="1143000" y="3124200"/>
            <a:ext cx="179388" cy="201613"/>
          </a:xfrm>
          <a:custGeom>
            <a:avLst/>
            <a:gdLst>
              <a:gd name="T0" fmla="*/ 2147483647 w 74"/>
              <a:gd name="T1" fmla="*/ 2147483647 h 85"/>
              <a:gd name="T2" fmla="*/ 2147483647 w 74"/>
              <a:gd name="T3" fmla="*/ 0 h 85"/>
              <a:gd name="T4" fmla="*/ 0 w 74"/>
              <a:gd name="T5" fmla="*/ 0 h 85"/>
              <a:gd name="T6" fmla="*/ 2147483647 w 74"/>
              <a:gd name="T7" fmla="*/ 2147483647 h 85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85"/>
              <a:gd name="T14" fmla="*/ 74 w 74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85">
                <a:moveTo>
                  <a:pt x="38" y="85"/>
                </a:moveTo>
                <a:lnTo>
                  <a:pt x="74" y="0"/>
                </a:lnTo>
                <a:lnTo>
                  <a:pt x="0" y="0"/>
                </a:lnTo>
                <a:lnTo>
                  <a:pt x="38" y="8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51" name="Freeform 32"/>
          <p:cNvSpPr>
            <a:spLocks/>
          </p:cNvSpPr>
          <p:nvPr/>
        </p:nvSpPr>
        <p:spPr bwMode="auto">
          <a:xfrm>
            <a:off x="990600" y="3200400"/>
            <a:ext cx="179388" cy="201613"/>
          </a:xfrm>
          <a:custGeom>
            <a:avLst/>
            <a:gdLst>
              <a:gd name="T0" fmla="*/ 2147483647 w 74"/>
              <a:gd name="T1" fmla="*/ 2147483647 h 85"/>
              <a:gd name="T2" fmla="*/ 2147483647 w 74"/>
              <a:gd name="T3" fmla="*/ 0 h 85"/>
              <a:gd name="T4" fmla="*/ 0 w 74"/>
              <a:gd name="T5" fmla="*/ 0 h 85"/>
              <a:gd name="T6" fmla="*/ 2147483647 w 74"/>
              <a:gd name="T7" fmla="*/ 2147483647 h 85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85"/>
              <a:gd name="T14" fmla="*/ 74 w 74"/>
              <a:gd name="T15" fmla="*/ 85 h 8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85">
                <a:moveTo>
                  <a:pt x="38" y="85"/>
                </a:moveTo>
                <a:lnTo>
                  <a:pt x="74" y="0"/>
                </a:lnTo>
                <a:lnTo>
                  <a:pt x="0" y="0"/>
                </a:lnTo>
                <a:lnTo>
                  <a:pt x="38" y="85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52" name="Rectangle 33"/>
          <p:cNvSpPr>
            <a:spLocks noChangeArrowheads="1"/>
          </p:cNvSpPr>
          <p:nvPr/>
        </p:nvSpPr>
        <p:spPr bwMode="auto">
          <a:xfrm>
            <a:off x="1446213" y="5105400"/>
            <a:ext cx="173037" cy="204788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53" name="Rectangle 34"/>
          <p:cNvSpPr>
            <a:spLocks noChangeArrowheads="1"/>
          </p:cNvSpPr>
          <p:nvPr/>
        </p:nvSpPr>
        <p:spPr bwMode="auto">
          <a:xfrm>
            <a:off x="1524000" y="4191000"/>
            <a:ext cx="173038" cy="204788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54" name="Rectangle 35"/>
          <p:cNvSpPr>
            <a:spLocks noChangeArrowheads="1"/>
          </p:cNvSpPr>
          <p:nvPr/>
        </p:nvSpPr>
        <p:spPr bwMode="auto">
          <a:xfrm>
            <a:off x="1600200" y="3810000"/>
            <a:ext cx="173038" cy="204788"/>
          </a:xfrm>
          <a:prstGeom prst="rect">
            <a:avLst/>
          </a:prstGeom>
          <a:solidFill>
            <a:srgbClr val="00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07555" name="Freeform 36"/>
          <p:cNvSpPr>
            <a:spLocks/>
          </p:cNvSpPr>
          <p:nvPr/>
        </p:nvSpPr>
        <p:spPr bwMode="auto">
          <a:xfrm>
            <a:off x="1143000" y="3657600"/>
            <a:ext cx="179388" cy="204788"/>
          </a:xfrm>
          <a:custGeom>
            <a:avLst/>
            <a:gdLst>
              <a:gd name="T0" fmla="*/ 2147483647 w 74"/>
              <a:gd name="T1" fmla="*/ 2147483647 h 86"/>
              <a:gd name="T2" fmla="*/ 2147483647 w 74"/>
              <a:gd name="T3" fmla="*/ 2147483647 h 86"/>
              <a:gd name="T4" fmla="*/ 2147483647 w 74"/>
              <a:gd name="T5" fmla="*/ 0 h 86"/>
              <a:gd name="T6" fmla="*/ 0 w 74"/>
              <a:gd name="T7" fmla="*/ 2147483647 h 86"/>
              <a:gd name="T8" fmla="*/ 2147483647 w 74"/>
              <a:gd name="T9" fmla="*/ 2147483647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86"/>
              <a:gd name="T17" fmla="*/ 74 w 74"/>
              <a:gd name="T18" fmla="*/ 86 h 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86">
                <a:moveTo>
                  <a:pt x="38" y="86"/>
                </a:moveTo>
                <a:lnTo>
                  <a:pt x="74" y="44"/>
                </a:lnTo>
                <a:lnTo>
                  <a:pt x="38" y="0"/>
                </a:lnTo>
                <a:lnTo>
                  <a:pt x="0" y="44"/>
                </a:lnTo>
                <a:lnTo>
                  <a:pt x="38" y="8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56" name="Freeform 37"/>
          <p:cNvSpPr>
            <a:spLocks/>
          </p:cNvSpPr>
          <p:nvPr/>
        </p:nvSpPr>
        <p:spPr bwMode="auto">
          <a:xfrm>
            <a:off x="1447800" y="3657600"/>
            <a:ext cx="179388" cy="204788"/>
          </a:xfrm>
          <a:custGeom>
            <a:avLst/>
            <a:gdLst>
              <a:gd name="T0" fmla="*/ 2147483647 w 74"/>
              <a:gd name="T1" fmla="*/ 2147483647 h 86"/>
              <a:gd name="T2" fmla="*/ 2147483647 w 74"/>
              <a:gd name="T3" fmla="*/ 2147483647 h 86"/>
              <a:gd name="T4" fmla="*/ 2147483647 w 74"/>
              <a:gd name="T5" fmla="*/ 0 h 86"/>
              <a:gd name="T6" fmla="*/ 0 w 74"/>
              <a:gd name="T7" fmla="*/ 2147483647 h 86"/>
              <a:gd name="T8" fmla="*/ 2147483647 w 74"/>
              <a:gd name="T9" fmla="*/ 2147483647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86"/>
              <a:gd name="T17" fmla="*/ 74 w 74"/>
              <a:gd name="T18" fmla="*/ 86 h 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86">
                <a:moveTo>
                  <a:pt x="38" y="86"/>
                </a:moveTo>
                <a:lnTo>
                  <a:pt x="74" y="44"/>
                </a:lnTo>
                <a:lnTo>
                  <a:pt x="38" y="0"/>
                </a:lnTo>
                <a:lnTo>
                  <a:pt x="0" y="44"/>
                </a:lnTo>
                <a:lnTo>
                  <a:pt x="38" y="8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57" name="Freeform 38"/>
          <p:cNvSpPr>
            <a:spLocks/>
          </p:cNvSpPr>
          <p:nvPr/>
        </p:nvSpPr>
        <p:spPr bwMode="auto">
          <a:xfrm>
            <a:off x="1152525" y="4419600"/>
            <a:ext cx="179388" cy="204788"/>
          </a:xfrm>
          <a:custGeom>
            <a:avLst/>
            <a:gdLst>
              <a:gd name="T0" fmla="*/ 2147483647 w 74"/>
              <a:gd name="T1" fmla="*/ 2147483647 h 86"/>
              <a:gd name="T2" fmla="*/ 2147483647 w 74"/>
              <a:gd name="T3" fmla="*/ 2147483647 h 86"/>
              <a:gd name="T4" fmla="*/ 2147483647 w 74"/>
              <a:gd name="T5" fmla="*/ 0 h 86"/>
              <a:gd name="T6" fmla="*/ 0 w 74"/>
              <a:gd name="T7" fmla="*/ 2147483647 h 86"/>
              <a:gd name="T8" fmla="*/ 2147483647 w 74"/>
              <a:gd name="T9" fmla="*/ 2147483647 h 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86"/>
              <a:gd name="T17" fmla="*/ 74 w 74"/>
              <a:gd name="T18" fmla="*/ 86 h 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86">
                <a:moveTo>
                  <a:pt x="38" y="86"/>
                </a:moveTo>
                <a:lnTo>
                  <a:pt x="74" y="44"/>
                </a:lnTo>
                <a:lnTo>
                  <a:pt x="38" y="0"/>
                </a:lnTo>
                <a:lnTo>
                  <a:pt x="0" y="44"/>
                </a:lnTo>
                <a:lnTo>
                  <a:pt x="38" y="86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15" name="Line 39"/>
          <p:cNvSpPr>
            <a:spLocks noChangeShapeType="1"/>
          </p:cNvSpPr>
          <p:nvPr/>
        </p:nvSpPr>
        <p:spPr bwMode="auto">
          <a:xfrm flipV="1">
            <a:off x="1447800" y="2895600"/>
            <a:ext cx="0" cy="21193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lg"/>
          </a:ln>
          <a:effectLst>
            <a:prstShdw prst="shdw17" dist="17961" dir="2700000">
              <a:srgbClr val="999900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50216" name="Line 40"/>
          <p:cNvSpPr>
            <a:spLocks noChangeShapeType="1"/>
          </p:cNvSpPr>
          <p:nvPr/>
        </p:nvSpPr>
        <p:spPr bwMode="auto">
          <a:xfrm flipV="1">
            <a:off x="1981200" y="4191000"/>
            <a:ext cx="2362200" cy="0"/>
          </a:xfrm>
          <a:prstGeom prst="line">
            <a:avLst/>
          </a:prstGeom>
          <a:noFill/>
          <a:ln w="38100">
            <a:solidFill>
              <a:srgbClr val="FF00FF"/>
            </a:solidFill>
            <a:prstDash val="sysDot"/>
            <a:round/>
            <a:headEnd/>
            <a:tailEnd type="stealth" w="lg" len="lg"/>
          </a:ln>
          <a:effectLst>
            <a:prstShdw prst="shdw17" dist="17961" dir="2700000">
              <a:srgbClr val="990099"/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07560" name="Rectangle 41"/>
          <p:cNvSpPr>
            <a:spLocks noChangeArrowheads="1"/>
          </p:cNvSpPr>
          <p:nvPr/>
        </p:nvSpPr>
        <p:spPr bwMode="auto">
          <a:xfrm>
            <a:off x="609600" y="6096000"/>
            <a:ext cx="391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chemeClr val="bg1"/>
                </a:solidFill>
              </a:rPr>
              <a:t>Non-metric multi-dimensional scaling</a:t>
            </a:r>
          </a:p>
        </p:txBody>
      </p:sp>
      <p:sp>
        <p:nvSpPr>
          <p:cNvPr id="107561" name="Rectangle 42"/>
          <p:cNvSpPr>
            <a:spLocks noChangeArrowheads="1"/>
          </p:cNvSpPr>
          <p:nvPr/>
        </p:nvSpPr>
        <p:spPr bwMode="auto">
          <a:xfrm>
            <a:off x="7092950" y="6553200"/>
            <a:ext cx="18907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GB" sz="1200">
                <a:solidFill>
                  <a:schemeClr val="bg1"/>
                </a:solidFill>
              </a:rPr>
              <a:t>Mel, K (2007)</a:t>
            </a:r>
            <a:endParaRPr lang="en-GB" sz="1200" baseline="30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5" grpId="0" animBg="1"/>
      <p:bldP spid="502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108546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300"/>
          </a:xfrm>
        </p:spPr>
        <p:txBody>
          <a:bodyPr/>
          <a:lstStyle/>
          <a:p>
            <a:r>
              <a:rPr lang="en-AU" smtClean="0">
                <a:solidFill>
                  <a:srgbClr val="FFFF00"/>
                </a:solidFill>
              </a:rPr>
              <a:t>Biorich demonstration plantation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768350"/>
            <a:ext cx="614362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3929063"/>
            <a:ext cx="64293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C:\Documents and Settings\Sflorentine\My Documents\My Pictures\Nikon Transfer\024\DSCN07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6075"/>
            <a:ext cx="4786313" cy="358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3" descr="C:\Documents and Settings\Sflorentine\My Documents\My Pictures\Nikon Transfer\024\DSCN07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4788" y="3011488"/>
            <a:ext cx="5129212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86438" y="857250"/>
            <a:ext cx="1800225" cy="1800225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6438" y="571500"/>
            <a:ext cx="1800225" cy="1588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597" name="TextBox 6"/>
          <p:cNvSpPr txBox="1">
            <a:spLocks noChangeArrowheads="1"/>
          </p:cNvSpPr>
          <p:nvPr/>
        </p:nvSpPr>
        <p:spPr bwMode="auto">
          <a:xfrm>
            <a:off x="6215063" y="161925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20m</a:t>
            </a:r>
          </a:p>
        </p:txBody>
      </p:sp>
      <p:sp>
        <p:nvSpPr>
          <p:cNvPr id="110598" name="TextBox 7"/>
          <p:cNvSpPr txBox="1">
            <a:spLocks noChangeArrowheads="1"/>
          </p:cNvSpPr>
          <p:nvPr/>
        </p:nvSpPr>
        <p:spPr bwMode="auto">
          <a:xfrm rot="5400000">
            <a:off x="7858125" y="1428751"/>
            <a:ext cx="1000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chemeClr val="bg1"/>
                </a:solidFill>
              </a:rPr>
              <a:t>20m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6960394" y="1613694"/>
            <a:ext cx="1800225" cy="1587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00750" y="1112838"/>
            <a:ext cx="357188" cy="315912"/>
          </a:xfrm>
          <a:prstGeom prst="rect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4" descr="sisyph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0"/>
            <a:ext cx="674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14690" name="Picture 4" descr="Brand (Corporate) COL BAND 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11925"/>
            <a:ext cx="9144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6250"/>
            <a:ext cx="8229600" cy="431800"/>
          </a:xfrm>
        </p:spPr>
        <p:txBody>
          <a:bodyPr/>
          <a:lstStyle/>
          <a:p>
            <a:r>
              <a:rPr lang="en-AU" sz="3200" smtClean="0">
                <a:solidFill>
                  <a:schemeClr val="bg1"/>
                </a:solidFill>
              </a:rPr>
              <a:t>We do not want our efforts wasted…</a:t>
            </a:r>
          </a:p>
        </p:txBody>
      </p:sp>
      <p:pic>
        <p:nvPicPr>
          <p:cNvPr id="114692" name="Picture 4" descr="pebb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UB 2010_logo_standard_colou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3513" y="6126163"/>
            <a:ext cx="26304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 txBox="1">
            <a:spLocks noChangeArrowheads="1"/>
          </p:cNvSpPr>
          <p:nvPr/>
        </p:nvSpPr>
        <p:spPr bwMode="auto">
          <a:xfrm>
            <a:off x="76200" y="7620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3600">
                <a:solidFill>
                  <a:srgbClr val="FFFF00"/>
                </a:solidFill>
              </a:rPr>
              <a:t>Deforestation in Brazilian Amazonia</a:t>
            </a:r>
          </a:p>
        </p:txBody>
      </p:sp>
      <p:sp>
        <p:nvSpPr>
          <p:cNvPr id="2053" name="Rectangle 5"/>
          <p:cNvSpPr txBox="1">
            <a:spLocks noChangeArrowheads="1"/>
          </p:cNvSpPr>
          <p:nvPr/>
        </p:nvSpPr>
        <p:spPr bwMode="auto">
          <a:xfrm>
            <a:off x="76200" y="1857375"/>
            <a:ext cx="327183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>
                <a:solidFill>
                  <a:schemeClr val="bg1"/>
                </a:solidFill>
              </a:rPr>
              <a:t>Increased significantly during the last decade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>
                <a:solidFill>
                  <a:schemeClr val="bg1"/>
                </a:solidFill>
              </a:rPr>
              <a:t>1990-1994: 1.37 million ha/yr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>
                <a:solidFill>
                  <a:schemeClr val="bg1"/>
                </a:solidFill>
              </a:rPr>
              <a:t>1995-2003: 1.98 million ha/yr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126163"/>
            <a:ext cx="2590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W. F. Laurance </a:t>
            </a:r>
            <a:r>
              <a:rPr lang="en-GB" sz="1000" i="1">
                <a:solidFill>
                  <a:schemeClr val="bg1"/>
                </a:solidFill>
                <a:cs typeface="Times New Roman" pitchFamily="18" charset="0"/>
              </a:rPr>
              <a:t>et al.</a:t>
            </a: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  (2001) </a:t>
            </a:r>
            <a:r>
              <a:rPr lang="en-GB" sz="1000" i="1">
                <a:solidFill>
                  <a:schemeClr val="bg1"/>
                </a:solidFill>
                <a:cs typeface="Times New Roman" pitchFamily="18" charset="0"/>
              </a:rPr>
              <a:t>Environmental Conservation</a:t>
            </a: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 28:305-311</a:t>
            </a:r>
          </a:p>
          <a:p>
            <a:pPr>
              <a:spcBef>
                <a:spcPct val="50000"/>
              </a:spcBef>
            </a:pP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W. F. Laurance </a:t>
            </a:r>
            <a:r>
              <a:rPr lang="en-GB" sz="1000" i="1">
                <a:solidFill>
                  <a:schemeClr val="bg1"/>
                </a:solidFill>
                <a:cs typeface="Times New Roman" pitchFamily="18" charset="0"/>
              </a:rPr>
              <a:t>et al.</a:t>
            </a: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      (2004) </a:t>
            </a:r>
            <a:r>
              <a:rPr lang="en-GB" sz="1000" i="1">
                <a:solidFill>
                  <a:schemeClr val="bg1"/>
                </a:solidFill>
                <a:cs typeface="Times New Roman" pitchFamily="18" charset="0"/>
              </a:rPr>
              <a:t>Science</a:t>
            </a: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 304:1109.</a:t>
            </a:r>
            <a:endParaRPr lang="en-US" sz="1000">
              <a:solidFill>
                <a:schemeClr val="bg1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000">
              <a:solidFill>
                <a:schemeClr val="bg1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348038" y="1066800"/>
          <a:ext cx="5795962" cy="5786438"/>
        </p:xfrm>
        <a:graphic>
          <a:graphicData uri="http://schemas.openxmlformats.org/presentationml/2006/ole">
            <p:oleObj spid="_x0000_s2050" name="KGPlot" r:id="rId5" imgW="5422680" imgH="51181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214313" y="1417638"/>
            <a:ext cx="8229600" cy="7969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76200" y="71438"/>
            <a:ext cx="9067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 eaLnBrk="0" hangingPunct="0"/>
            <a:r>
              <a:rPr lang="en-US" sz="3200">
                <a:solidFill>
                  <a:srgbClr val="FFFF00"/>
                </a:solidFill>
                <a:cs typeface="Times New Roman" pitchFamily="18" charset="0"/>
              </a:rPr>
              <a:t>What is happening to Africa’s rainforests?</a:t>
            </a:r>
          </a:p>
        </p:txBody>
      </p:sp>
      <p:pic>
        <p:nvPicPr>
          <p:cNvPr id="25603" name="Picture 7" descr="Gabon-black-bellied-seed-cracker"/>
          <p:cNvPicPr>
            <a:picLocks noChangeAspect="1" noChangeArrowheads="1"/>
          </p:cNvPicPr>
          <p:nvPr/>
        </p:nvPicPr>
        <p:blipFill>
          <a:blip r:embed="rId3"/>
          <a:srcRect t="13031" b="6516"/>
          <a:stretch>
            <a:fillRect/>
          </a:stretch>
        </p:blipFill>
        <p:spPr bwMode="auto">
          <a:xfrm>
            <a:off x="1490663" y="3733800"/>
            <a:ext cx="2468562" cy="30480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4" name="Picture 8" descr="Bonobo"/>
          <p:cNvPicPr>
            <a:picLocks noChangeAspect="1" noChangeArrowheads="1"/>
          </p:cNvPicPr>
          <p:nvPr/>
        </p:nvPicPr>
        <p:blipFill>
          <a:blip r:embed="rId4">
            <a:lum bright="4000"/>
          </a:blip>
          <a:srcRect t="3479"/>
          <a:stretch>
            <a:fillRect/>
          </a:stretch>
        </p:blipFill>
        <p:spPr bwMode="auto">
          <a:xfrm>
            <a:off x="76200" y="762000"/>
            <a:ext cx="3886200" cy="28956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5" name="Picture 9" descr="Gabon-elephant-rev"/>
          <p:cNvPicPr>
            <a:picLocks noChangeAspect="1" noChangeArrowheads="1"/>
          </p:cNvPicPr>
          <p:nvPr/>
        </p:nvPicPr>
        <p:blipFill>
          <a:blip r:embed="rId5"/>
          <a:srcRect l="8000" t="4605" r="7001"/>
          <a:stretch>
            <a:fillRect/>
          </a:stretch>
        </p:blipFill>
        <p:spPr bwMode="auto">
          <a:xfrm>
            <a:off x="4038600" y="762000"/>
            <a:ext cx="4953000" cy="3622675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5606" name="Picture 10" descr="Gabon-snak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4494213"/>
            <a:ext cx="3200400" cy="2135187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6553200" y="6629400"/>
            <a:ext cx="2590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Acknowledge Photos: W. F. Laurance</a:t>
            </a:r>
          </a:p>
          <a:p>
            <a:pPr>
              <a:spcBef>
                <a:spcPct val="50000"/>
              </a:spcBef>
            </a:pPr>
            <a:endParaRPr 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/>
          <p:cNvSpPr>
            <a:spLocks noGrp="1"/>
          </p:cNvSpPr>
          <p:nvPr>
            <p:ph idx="4294967295"/>
          </p:nvPr>
        </p:nvSpPr>
        <p:spPr>
          <a:xfrm>
            <a:off x="214313" y="1417638"/>
            <a:ext cx="8229600" cy="7969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27650" name="Picture 6" descr="Gabon-slash&amp;burn3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 t="5624"/>
          <a:stretch>
            <a:fillRect/>
          </a:stretch>
        </p:blipFill>
        <p:spPr bwMode="auto">
          <a:xfrm>
            <a:off x="4343400" y="838200"/>
            <a:ext cx="4724400" cy="4724400"/>
          </a:xfrm>
          <a:prstGeom prst="rect">
            <a:avLst/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7651" name="Picture 7" descr="Gabon-farmers2"/>
          <p:cNvPicPr>
            <a:picLocks noChangeAspect="1" noChangeArrowheads="1"/>
          </p:cNvPicPr>
          <p:nvPr/>
        </p:nvPicPr>
        <p:blipFill>
          <a:blip r:embed="rId4">
            <a:lum bright="4000"/>
          </a:blip>
          <a:srcRect/>
          <a:stretch>
            <a:fillRect/>
          </a:stretch>
        </p:blipFill>
        <p:spPr bwMode="auto">
          <a:xfrm>
            <a:off x="152400" y="838200"/>
            <a:ext cx="4114800" cy="3200400"/>
          </a:xfrm>
          <a:prstGeom prst="rect">
            <a:avLst/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7652" name="Picture 8" descr="Gabon-cans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114800"/>
            <a:ext cx="3505200" cy="2628900"/>
          </a:xfrm>
          <a:prstGeom prst="rect">
            <a:avLst/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7653" name="Text Box 9"/>
          <p:cNvSpPr txBox="1">
            <a:spLocks noChangeArrowheads="1"/>
          </p:cNvSpPr>
          <p:nvPr/>
        </p:nvSpPr>
        <p:spPr bwMode="auto">
          <a:xfrm>
            <a:off x="609600" y="258763"/>
            <a:ext cx="7848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Deforestation: </a:t>
            </a:r>
            <a:r>
              <a:rPr lang="en-US" sz="3200">
                <a:solidFill>
                  <a:srgbClr val="FFFF00"/>
                </a:solidFill>
                <a:cs typeface="Arial" charset="0"/>
              </a:rPr>
              <a:t>~</a:t>
            </a:r>
            <a:r>
              <a:rPr lang="en-US" sz="3200">
                <a:solidFill>
                  <a:srgbClr val="FFFF00"/>
                </a:solidFill>
              </a:rPr>
              <a:t>1 million ha/year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553200" y="6572250"/>
            <a:ext cx="2590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Acknowledge Photos: W. F. Laurance</a:t>
            </a:r>
          </a:p>
          <a:p>
            <a:pPr>
              <a:spcBef>
                <a:spcPct val="50000"/>
              </a:spcBef>
            </a:pPr>
            <a:endParaRPr 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 lIns="92075" tIns="46038" rIns="92075" bIns="46038"/>
          <a:lstStyle/>
          <a:p>
            <a:r>
              <a:rPr lang="en-US" sz="3200" b="1" smtClean="0">
                <a:solidFill>
                  <a:srgbClr val="FFFF00"/>
                </a:solidFill>
                <a:latin typeface="Arial" charset="0"/>
              </a:rPr>
              <a:t>Bush meat Crisis</a:t>
            </a:r>
          </a:p>
        </p:txBody>
      </p:sp>
      <p:pic>
        <p:nvPicPr>
          <p:cNvPr id="29698" name="Picture 5" descr="Africa-bushmeat"/>
          <p:cNvPicPr>
            <a:picLocks noChangeAspect="1" noChangeArrowheads="1"/>
          </p:cNvPicPr>
          <p:nvPr/>
        </p:nvPicPr>
        <p:blipFill>
          <a:blip r:embed="rId2"/>
          <a:srcRect l="28500" r="22501" b="12000"/>
          <a:stretch>
            <a:fillRect/>
          </a:stretch>
        </p:blipFill>
        <p:spPr bwMode="auto">
          <a:xfrm>
            <a:off x="4392613" y="838200"/>
            <a:ext cx="4598987" cy="5883275"/>
          </a:xfrm>
          <a:prstGeom prst="rect">
            <a:avLst/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29699" name="Picture 6" descr="Scan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838200"/>
            <a:ext cx="4114800" cy="5867400"/>
          </a:xfrm>
          <a:prstGeom prst="rect">
            <a:avLst/>
          </a:prstGeom>
          <a:noFill/>
          <a:ln w="22225">
            <a:solidFill>
              <a:schemeClr val="hlink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Content Placeholder 2"/>
          <p:cNvSpPr>
            <a:spLocks noGrp="1"/>
          </p:cNvSpPr>
          <p:nvPr>
            <p:ph idx="4294967295"/>
          </p:nvPr>
        </p:nvSpPr>
        <p:spPr>
          <a:xfrm>
            <a:off x="214313" y="1417638"/>
            <a:ext cx="8229600" cy="7969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457200" y="274638"/>
            <a:ext cx="8218488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320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Global deforestation</a:t>
            </a:r>
          </a:p>
        </p:txBody>
      </p:sp>
      <p:pic>
        <p:nvPicPr>
          <p:cNvPr id="30723" name="Picture 7" descr="08 deforestationDSCN18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08275"/>
            <a:ext cx="9144000" cy="40671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</p:pic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179388" y="908050"/>
            <a:ext cx="8712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nb-NO" sz="2400">
                <a:solidFill>
                  <a:srgbClr val="FFFF00"/>
                </a:solidFill>
              </a:rPr>
              <a:t> 	Deforestation: 13 million ha/yr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solidFill>
                  <a:srgbClr val="FFFF00"/>
                </a:solidFill>
              </a:rPr>
              <a:t> 	Net forest loss 1990-2000: 8.9 million ha/yr</a:t>
            </a:r>
          </a:p>
          <a:p>
            <a:pPr defTabSz="9144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nb-NO" sz="2400">
                <a:solidFill>
                  <a:srgbClr val="FFFF00"/>
                </a:solidFill>
              </a:rPr>
              <a:t> 	Net forest loss 2000-2005: 7.3 million ha/yr or 200 km2  	per day</a:t>
            </a:r>
            <a:endParaRPr lang="en-GB" sz="2400">
              <a:solidFill>
                <a:srgbClr val="FFFF00"/>
              </a:solidFill>
            </a:endParaRPr>
          </a:p>
          <a:p>
            <a:pPr defTabSz="914400" eaLnBrk="0" hangingPunct="0">
              <a:spcBef>
                <a:spcPct val="20000"/>
              </a:spcBef>
              <a:buFont typeface="Arial" charset="0"/>
              <a:buChar char="•"/>
            </a:pPr>
            <a:endParaRPr lang="en-GB" sz="2400"/>
          </a:p>
          <a:p>
            <a:pPr defTabSz="9144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 descr="UB 2010_logo_standard_colou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6126163"/>
            <a:ext cx="2630487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6" descr="Brand (Corporate) COL BAND 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80088"/>
            <a:ext cx="91440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4"/>
          <p:cNvSpPr txBox="1">
            <a:spLocks noChangeArrowheads="1"/>
          </p:cNvSpPr>
          <p:nvPr/>
        </p:nvSpPr>
        <p:spPr bwMode="auto">
          <a:xfrm>
            <a:off x="76200" y="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lang="en-US" sz="3200">
                <a:solidFill>
                  <a:srgbClr val="FFFF00"/>
                </a:solidFill>
              </a:rPr>
              <a:t>The Future: Empty Forests?</a:t>
            </a:r>
          </a:p>
        </p:txBody>
      </p:sp>
      <p:pic>
        <p:nvPicPr>
          <p:cNvPr id="32772" name="Picture 5" descr="Africa-bushmeat-camp"/>
          <p:cNvPicPr>
            <a:picLocks noChangeAspect="1" noChangeArrowheads="1"/>
          </p:cNvPicPr>
          <p:nvPr/>
        </p:nvPicPr>
        <p:blipFill>
          <a:blip r:embed="rId5">
            <a:lum bright="6000"/>
          </a:blip>
          <a:srcRect/>
          <a:stretch>
            <a:fillRect/>
          </a:stretch>
        </p:blipFill>
        <p:spPr bwMode="auto">
          <a:xfrm>
            <a:off x="4468813" y="914400"/>
            <a:ext cx="4567237" cy="3079750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773" name="Picture 6" descr="Africa-hunting-gorilla-head"/>
          <p:cNvPicPr>
            <a:picLocks noChangeAspect="1" noChangeArrowheads="1"/>
          </p:cNvPicPr>
          <p:nvPr/>
        </p:nvPicPr>
        <p:blipFill>
          <a:blip r:embed="rId6">
            <a:lum bright="8000"/>
          </a:blip>
          <a:srcRect/>
          <a:stretch>
            <a:fillRect/>
          </a:stretch>
        </p:blipFill>
        <p:spPr bwMode="auto">
          <a:xfrm>
            <a:off x="4468813" y="4089400"/>
            <a:ext cx="4675187" cy="2724150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2774" name="Picture 7" descr="Gabon-Rabi-road2"/>
          <p:cNvPicPr>
            <a:picLocks noChangeAspect="1" noChangeArrowheads="1"/>
          </p:cNvPicPr>
          <p:nvPr/>
        </p:nvPicPr>
        <p:blipFill>
          <a:blip r:embed="rId7">
            <a:lum bright="-8000" contrast="16000"/>
          </a:blip>
          <a:srcRect t="1251"/>
          <a:stretch>
            <a:fillRect/>
          </a:stretch>
        </p:blipFill>
        <p:spPr bwMode="auto">
          <a:xfrm>
            <a:off x="133350" y="914400"/>
            <a:ext cx="4256088" cy="5827713"/>
          </a:xfrm>
          <a:prstGeom prst="rect">
            <a:avLst/>
          </a:prstGeom>
          <a:noFill/>
          <a:ln w="222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2775" name="Text Box 6"/>
          <p:cNvSpPr txBox="1">
            <a:spLocks noChangeArrowheads="1"/>
          </p:cNvSpPr>
          <p:nvPr/>
        </p:nvSpPr>
        <p:spPr bwMode="auto">
          <a:xfrm>
            <a:off x="0" y="6357938"/>
            <a:ext cx="259080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00">
                <a:solidFill>
                  <a:schemeClr val="bg1"/>
                </a:solidFill>
                <a:cs typeface="Times New Roman" pitchFamily="18" charset="0"/>
              </a:rPr>
              <a:t>Acknowledge Photos: W. F. Laurance</a:t>
            </a:r>
          </a:p>
          <a:p>
            <a:pPr>
              <a:spcBef>
                <a:spcPct val="50000"/>
              </a:spcBef>
            </a:pPr>
            <a:endParaRPr lang="en-US" sz="1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825</Words>
  <Application>Microsoft Office PowerPoint</Application>
  <PresentationFormat>On-screen Show (4:3)</PresentationFormat>
  <Paragraphs>293</Paragraphs>
  <Slides>36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Photo Editor Photo</vt:lpstr>
      <vt:lpstr>KGPlot</vt:lpstr>
      <vt:lpstr>  Why bother monitoring?   Importance of long term monitoring of restoration efforts   Dr. Singarayer Florentine (Florry) University of Ballarat  </vt:lpstr>
      <vt:lpstr>Slide 2</vt:lpstr>
      <vt:lpstr>Slide 3</vt:lpstr>
      <vt:lpstr>Slide 4</vt:lpstr>
      <vt:lpstr>Slide 5</vt:lpstr>
      <vt:lpstr>Slide 6</vt:lpstr>
      <vt:lpstr>Bush meat Crisis</vt:lpstr>
      <vt:lpstr>Slide 8</vt:lpstr>
      <vt:lpstr>Slide 9</vt:lpstr>
      <vt:lpstr>Slide 10</vt:lpstr>
      <vt:lpstr>Slide 11</vt:lpstr>
      <vt:lpstr>Slide 12</vt:lpstr>
      <vt:lpstr>Slide 13</vt:lpstr>
      <vt:lpstr>Restoration?</vt:lpstr>
      <vt:lpstr>But at the end of the day…</vt:lpstr>
      <vt:lpstr>Restoration needs to be integrated at the landscape scale</vt:lpstr>
      <vt:lpstr>Scientific protocols</vt:lpstr>
      <vt:lpstr>Restoration projects</vt:lpstr>
      <vt:lpstr>On-ground outcome</vt:lpstr>
      <vt:lpstr>Evaluating restoration.</vt:lpstr>
      <vt:lpstr>Slide 21</vt:lpstr>
      <vt:lpstr>What are the benefits?</vt:lpstr>
      <vt:lpstr>Treatment 1:  Frame work species method    Only  Omalanthus novo-guineensis (63) </vt:lpstr>
      <vt:lpstr>Treatment 2:  Frame work species method         O. novo-guineensis (23) +       8 Primary and promoters (5)  Treatment 3:   Frame work species method      Alphitonia petriei (23) +       8 Primary promoters (5)</vt:lpstr>
      <vt:lpstr>Treatment 4:    Maximum species diversity method  10 Primary promoters (2)  7 Middle phase species (3)  7 Mature phase species (3)</vt:lpstr>
      <vt:lpstr>Treatment 5:    Control </vt:lpstr>
      <vt:lpstr>After 14 years…  Seedling recruitment under different treatments</vt:lpstr>
      <vt:lpstr>Soil</vt:lpstr>
      <vt:lpstr>Ordination: Vegetation</vt:lpstr>
      <vt:lpstr>Ordination: bird species</vt:lpstr>
      <vt:lpstr>Slide 31</vt:lpstr>
      <vt:lpstr>Plant Succession</vt:lpstr>
      <vt:lpstr>Biorich demonstration plantation </vt:lpstr>
      <vt:lpstr>Slide 34</vt:lpstr>
      <vt:lpstr>Slide 35</vt:lpstr>
      <vt:lpstr>We do not want our efforts wasted…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SCENV 2100 Australian Fauna</dc:title>
  <dc:creator>Martin Lee</dc:creator>
  <cp:lastModifiedBy>Singarayer Florentine</cp:lastModifiedBy>
  <cp:revision>132</cp:revision>
  <dcterms:created xsi:type="dcterms:W3CDTF">2011-02-27T02:21:50Z</dcterms:created>
  <dcterms:modified xsi:type="dcterms:W3CDTF">2011-06-02T22:40:52Z</dcterms:modified>
</cp:coreProperties>
</file>